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82" r:id="rId2"/>
    <p:sldId id="283" r:id="rId3"/>
    <p:sldId id="284" r:id="rId4"/>
    <p:sldId id="550" r:id="rId5"/>
    <p:sldId id="429" r:id="rId6"/>
    <p:sldId id="431" r:id="rId7"/>
    <p:sldId id="432" r:id="rId8"/>
    <p:sldId id="545" r:id="rId9"/>
    <p:sldId id="433" r:id="rId10"/>
    <p:sldId id="434" r:id="rId11"/>
    <p:sldId id="436" r:id="rId12"/>
    <p:sldId id="438" r:id="rId13"/>
    <p:sldId id="439" r:id="rId14"/>
    <p:sldId id="427" r:id="rId15"/>
    <p:sldId id="413" r:id="rId16"/>
    <p:sldId id="426" r:id="rId17"/>
    <p:sldId id="398" r:id="rId18"/>
    <p:sldId id="286" r:id="rId19"/>
    <p:sldId id="287" r:id="rId20"/>
    <p:sldId id="288" r:id="rId21"/>
    <p:sldId id="290" r:id="rId22"/>
    <p:sldId id="289" r:id="rId23"/>
    <p:sldId id="548" r:id="rId24"/>
    <p:sldId id="425" r:id="rId25"/>
    <p:sldId id="547" r:id="rId26"/>
    <p:sldId id="421" r:id="rId27"/>
    <p:sldId id="291" r:id="rId28"/>
    <p:sldId id="293" r:id="rId29"/>
    <p:sldId id="294" r:id="rId30"/>
    <p:sldId id="295" r:id="rId31"/>
    <p:sldId id="292" r:id="rId32"/>
    <p:sldId id="408" r:id="rId33"/>
    <p:sldId id="407" r:id="rId34"/>
    <p:sldId id="409" r:id="rId35"/>
    <p:sldId id="410" r:id="rId36"/>
    <p:sldId id="411" r:id="rId37"/>
    <p:sldId id="54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p:restoredTop sz="96327"/>
  </p:normalViewPr>
  <p:slideViewPr>
    <p:cSldViewPr snapToGrid="0">
      <p:cViewPr varScale="1">
        <p:scale>
          <a:sx n="128" d="100"/>
          <a:sy n="128" d="100"/>
        </p:scale>
        <p:origin x="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1/15/25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62960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1/15/25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85939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1/15/25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15401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1/15/25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3425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1951" y="1544638"/>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1/15/25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587710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1/15/25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611398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1/15/25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597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1/15/25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860248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1/15/25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0856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1/15/25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30597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1/15/25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613518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1/15/25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0253554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doi.org/10.1016/j.actamat.2017.07.060"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9.emf"/><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10.png"/><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533: Spring 2025</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4253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DNBR</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The departure from nucleate boiling ratio (DNBR) is the ratio of the heat flux that causes </a:t>
            </a:r>
            <a:r>
              <a:rPr lang="en-US" sz="2000" dirty="0" err="1"/>
              <a:t>dryout</a:t>
            </a:r>
            <a:r>
              <a:rPr lang="en-US" sz="2000" dirty="0"/>
              <a:t> (the critical heat flux) to the actual heat flux</a:t>
            </a:r>
          </a:p>
          <a:p>
            <a:r>
              <a:rPr lang="en-US" sz="2000" dirty="0"/>
              <a:t>The limits on the DNBR in the hottest channel is 1.15 to 1.3, or a margin of 15-30 percent</a:t>
            </a:r>
          </a:p>
          <a:p>
            <a:r>
              <a:rPr lang="en-US" sz="2000" dirty="0"/>
              <a:t>The DNBR is determined by identifying the hottest channel, and the location where the heat flux most closely approaches the CHF</a:t>
            </a:r>
          </a:p>
          <a:p>
            <a:r>
              <a:rPr lang="en-US" sz="2000" dirty="0"/>
              <a:t>When CHF is surpassed, cladding temperature can increase to above 1100 K</a:t>
            </a:r>
          </a:p>
          <a:p>
            <a:endParaRPr lang="en-US" sz="2000" dirty="0"/>
          </a:p>
        </p:txBody>
      </p:sp>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Content Placeholder 6">
            <a:extLst>
              <a:ext uri="{FF2B5EF4-FFF2-40B4-BE49-F238E27FC236}">
                <a16:creationId xmlns:a16="http://schemas.microsoft.com/office/drawing/2014/main" id="{582EBBFB-3CBE-5845-8F86-33EB4C28B6F8}"/>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836042" y="1968500"/>
            <a:ext cx="4746358" cy="4157663"/>
          </a:xfrm>
          <a:prstGeom prst="rect">
            <a:avLst/>
          </a:prstGeom>
        </p:spPr>
      </p:pic>
    </p:spTree>
    <p:extLst>
      <p:ext uri="{BB962C8B-B14F-4D97-AF65-F5344CB8AC3E}">
        <p14:creationId xmlns:p14="http://schemas.microsoft.com/office/powerpoint/2010/main" val="287966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8E01-A936-37FF-B75F-B783C456D1F6}"/>
              </a:ext>
            </a:extLst>
          </p:cNvPr>
          <p:cNvSpPr>
            <a:spLocks noGrp="1"/>
          </p:cNvSpPr>
          <p:nvPr>
            <p:ph type="title"/>
          </p:nvPr>
        </p:nvSpPr>
        <p:spPr/>
        <p:txBody>
          <a:bodyPr/>
          <a:lstStyle/>
          <a:p>
            <a:r>
              <a:rPr lang="en-US" dirty="0"/>
              <a:t>Thermal conductivity</a:t>
            </a:r>
          </a:p>
        </p:txBody>
      </p:sp>
      <p:sp>
        <p:nvSpPr>
          <p:cNvPr id="4" name="Slide Number Placeholder 3">
            <a:extLst>
              <a:ext uri="{FF2B5EF4-FFF2-40B4-BE49-F238E27FC236}">
                <a16:creationId xmlns:a16="http://schemas.microsoft.com/office/drawing/2014/main" id="{A7107D10-1757-BC47-2149-74C2EEF51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78075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6E0B-C958-EF07-5A64-02470AFE2264}"/>
              </a:ext>
            </a:extLst>
          </p:cNvPr>
          <p:cNvSpPr>
            <a:spLocks noGrp="1"/>
          </p:cNvSpPr>
          <p:nvPr>
            <p:ph type="title"/>
          </p:nvPr>
        </p:nvSpPr>
        <p:spPr/>
        <p:txBody>
          <a:bodyPr/>
          <a:lstStyle/>
          <a:p>
            <a:pPr algn="l"/>
            <a:r>
              <a:rPr lang="en-US" dirty="0"/>
              <a:t>Phonons</a:t>
            </a:r>
          </a:p>
        </p:txBody>
      </p:sp>
      <p:sp>
        <p:nvSpPr>
          <p:cNvPr id="3" name="Content Placeholder 2">
            <a:extLst>
              <a:ext uri="{FF2B5EF4-FFF2-40B4-BE49-F238E27FC236}">
                <a16:creationId xmlns:a16="http://schemas.microsoft.com/office/drawing/2014/main" id="{6A76C256-8DDD-9126-60F9-F1F6CA865195}"/>
              </a:ext>
            </a:extLst>
          </p:cNvPr>
          <p:cNvSpPr>
            <a:spLocks noGrp="1"/>
          </p:cNvSpPr>
          <p:nvPr>
            <p:ph sz="half" idx="1"/>
          </p:nvPr>
        </p:nvSpPr>
        <p:spPr>
          <a:xfrm>
            <a:off x="609600" y="1968501"/>
            <a:ext cx="6095170" cy="4157663"/>
          </a:xfrm>
        </p:spPr>
        <p:txBody>
          <a:bodyPr/>
          <a:lstStyle/>
          <a:p>
            <a:r>
              <a:rPr lang="en-US" sz="2000" dirty="0"/>
              <a:t>A phonon is a collective excitation in a periodic, elastic arrangement of atoms or molecules in condensed matter, specifically in solids and some liquids</a:t>
            </a:r>
          </a:p>
          <a:p>
            <a:r>
              <a:rPr lang="en-US" sz="2000" dirty="0"/>
              <a:t>Phonons can be thought of as quantized sound waves, or quantized modes of vibrations for elastic structures of interacting particles</a:t>
            </a:r>
          </a:p>
          <a:p>
            <a:r>
              <a:rPr lang="en-US" sz="2000" dirty="0"/>
              <a:t>The thermodynamic properties of a solid are directly related to its phonon structure</a:t>
            </a:r>
          </a:p>
          <a:p>
            <a:r>
              <a:rPr lang="en-US" sz="2000" dirty="0"/>
              <a:t>Heat capacity is dominated by high frequency phonons while thermal conductivity is dominated by low frequency phonons</a:t>
            </a:r>
          </a:p>
        </p:txBody>
      </p:sp>
      <p:pic>
        <p:nvPicPr>
          <p:cNvPr id="7" name="Content Placeholder 6" descr="A table of maths with numbers and lines&#10;&#10;Description automatically generated with medium confidence">
            <a:extLst>
              <a:ext uri="{FF2B5EF4-FFF2-40B4-BE49-F238E27FC236}">
                <a16:creationId xmlns:a16="http://schemas.microsoft.com/office/drawing/2014/main" id="{88F928CE-80C5-062E-F2F8-699BAE088C98}"/>
              </a:ext>
            </a:extLst>
          </p:cNvPr>
          <p:cNvPicPr>
            <a:picLocks noGrp="1" noChangeAspect="1"/>
          </p:cNvPicPr>
          <p:nvPr>
            <p:ph sz="half" idx="2"/>
          </p:nvPr>
        </p:nvPicPr>
        <p:blipFill>
          <a:blip r:embed="rId2"/>
          <a:stretch>
            <a:fillRect/>
          </a:stretch>
        </p:blipFill>
        <p:spPr>
          <a:xfrm>
            <a:off x="8032568" y="914085"/>
            <a:ext cx="2565125" cy="2565125"/>
          </a:xfrm>
        </p:spPr>
      </p:pic>
      <p:sp>
        <p:nvSpPr>
          <p:cNvPr id="5" name="Slide Number Placeholder 4">
            <a:extLst>
              <a:ext uri="{FF2B5EF4-FFF2-40B4-BE49-F238E27FC236}">
                <a16:creationId xmlns:a16="http://schemas.microsoft.com/office/drawing/2014/main" id="{74CBBCF8-422E-09C6-E09B-A0C6DCF6F6D8}"/>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
        <p:nvSpPr>
          <p:cNvPr id="9" name="TextBox 8">
            <a:extLst>
              <a:ext uri="{FF2B5EF4-FFF2-40B4-BE49-F238E27FC236}">
                <a16:creationId xmlns:a16="http://schemas.microsoft.com/office/drawing/2014/main" id="{F166367F-3897-71B9-D5C3-FD6AB35A26D0}"/>
              </a:ext>
            </a:extLst>
          </p:cNvPr>
          <p:cNvSpPr txBox="1"/>
          <p:nvPr/>
        </p:nvSpPr>
        <p:spPr>
          <a:xfrm>
            <a:off x="7477585" y="3469928"/>
            <a:ext cx="3675089" cy="461665"/>
          </a:xfrm>
          <a:prstGeom prst="rect">
            <a:avLst/>
          </a:prstGeom>
          <a:noFill/>
        </p:spPr>
        <p:txBody>
          <a:bodyPr wrap="square">
            <a:spAutoFit/>
          </a:bodyPr>
          <a:lstStyle/>
          <a:p>
            <a:pPr algn="ctr"/>
            <a:r>
              <a:rPr lang="en-US" sz="1200" b="0" i="0" dirty="0">
                <a:solidFill>
                  <a:srgbClr val="202122"/>
                </a:solidFill>
                <a:effectLst/>
                <a:latin typeface="Arial" panose="020B0604020202020204" pitchFamily="34" charset="0"/>
              </a:rPr>
              <a:t>Animation showing 6 normal modes of a one-dimensional lattice</a:t>
            </a:r>
            <a:endParaRPr lang="en-US" sz="1200" dirty="0"/>
          </a:p>
        </p:txBody>
      </p:sp>
      <p:pic>
        <p:nvPicPr>
          <p:cNvPr id="1026" name="Picture 2" descr="undefined">
            <a:extLst>
              <a:ext uri="{FF2B5EF4-FFF2-40B4-BE49-F238E27FC236}">
                <a16:creationId xmlns:a16="http://schemas.microsoft.com/office/drawing/2014/main" id="{ADA2D2C7-DB4D-7A47-9A78-B0A342F9A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481" y="4096476"/>
            <a:ext cx="3754688" cy="202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887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DA1B-201C-1F55-F97E-0AD7ADAB061C}"/>
              </a:ext>
            </a:extLst>
          </p:cNvPr>
          <p:cNvSpPr>
            <a:spLocks noGrp="1"/>
          </p:cNvSpPr>
          <p:nvPr>
            <p:ph type="title"/>
          </p:nvPr>
        </p:nvSpPr>
        <p:spPr/>
        <p:txBody>
          <a:bodyPr/>
          <a:lstStyle/>
          <a:p>
            <a:pPr algn="l"/>
            <a:r>
              <a:rPr lang="en-US" dirty="0"/>
              <a:t>Phonon Scattering</a:t>
            </a:r>
          </a:p>
        </p:txBody>
      </p:sp>
      <p:sp>
        <p:nvSpPr>
          <p:cNvPr id="3" name="Content Placeholder 2">
            <a:extLst>
              <a:ext uri="{FF2B5EF4-FFF2-40B4-BE49-F238E27FC236}">
                <a16:creationId xmlns:a16="http://schemas.microsoft.com/office/drawing/2014/main" id="{AB47F970-EB76-7F47-C5AE-C217330C2A2C}"/>
              </a:ext>
            </a:extLst>
          </p:cNvPr>
          <p:cNvSpPr>
            <a:spLocks noGrp="1"/>
          </p:cNvSpPr>
          <p:nvPr>
            <p:ph sz="half" idx="1"/>
          </p:nvPr>
        </p:nvSpPr>
        <p:spPr>
          <a:xfrm>
            <a:off x="609600" y="1968501"/>
            <a:ext cx="5309830" cy="4157663"/>
          </a:xfrm>
        </p:spPr>
        <p:txBody>
          <a:bodyPr/>
          <a:lstStyle/>
          <a:p>
            <a:r>
              <a:rPr lang="en-US" sz="2000" dirty="0"/>
              <a:t>Phonons can scatter through several mechanisms as they travel through the material:</a:t>
            </a:r>
          </a:p>
          <a:p>
            <a:pPr lvl="1"/>
            <a:r>
              <a:rPr lang="en-US" sz="2000" dirty="0"/>
              <a:t>phonon-phonon; phonon-impurity; phonon-electron; phonon-boundary</a:t>
            </a:r>
          </a:p>
          <a:p>
            <a:r>
              <a:rPr lang="en-US" sz="2000" dirty="0"/>
              <a:t>Temperature increases thermal fluctuations, and thus increases phonon scattering</a:t>
            </a:r>
          </a:p>
          <a:p>
            <a:r>
              <a:rPr lang="en-US" sz="2000" dirty="0"/>
              <a:t>Electronic contributions in UO2 become much more prevalent at higher temperatures, with an increases kth as T increases</a:t>
            </a:r>
          </a:p>
        </p:txBody>
      </p:sp>
      <p:sp>
        <p:nvSpPr>
          <p:cNvPr id="5" name="Slide Number Placeholder 4">
            <a:extLst>
              <a:ext uri="{FF2B5EF4-FFF2-40B4-BE49-F238E27FC236}">
                <a16:creationId xmlns:a16="http://schemas.microsoft.com/office/drawing/2014/main" id="{BEB38BF1-9B29-168C-1A72-A07F27B98D4C}"/>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Picture 5">
            <a:extLst>
              <a:ext uri="{FF2B5EF4-FFF2-40B4-BE49-F238E27FC236}">
                <a16:creationId xmlns:a16="http://schemas.microsoft.com/office/drawing/2014/main" id="{C22303FB-4545-D83A-DF8E-C81A764DF5F6}"/>
              </a:ext>
            </a:extLst>
          </p:cNvPr>
          <p:cNvPicPr>
            <a:picLocks noChangeAspect="1"/>
          </p:cNvPicPr>
          <p:nvPr/>
        </p:nvPicPr>
        <p:blipFill>
          <a:blip r:embed="rId2"/>
          <a:stretch>
            <a:fillRect/>
          </a:stretch>
        </p:blipFill>
        <p:spPr>
          <a:xfrm>
            <a:off x="5919430" y="2084667"/>
            <a:ext cx="3140828" cy="3021665"/>
          </a:xfrm>
          <a:prstGeom prst="rect">
            <a:avLst/>
          </a:prstGeom>
        </p:spPr>
      </p:pic>
      <p:pic>
        <p:nvPicPr>
          <p:cNvPr id="7" name="Picture 6">
            <a:extLst>
              <a:ext uri="{FF2B5EF4-FFF2-40B4-BE49-F238E27FC236}">
                <a16:creationId xmlns:a16="http://schemas.microsoft.com/office/drawing/2014/main" id="{0E95B5AC-834C-2C8F-BB0A-59DBA9260CBB}"/>
              </a:ext>
            </a:extLst>
          </p:cNvPr>
          <p:cNvPicPr>
            <a:picLocks noChangeAspect="1"/>
          </p:cNvPicPr>
          <p:nvPr/>
        </p:nvPicPr>
        <p:blipFill>
          <a:blip r:embed="rId3"/>
          <a:stretch>
            <a:fillRect/>
          </a:stretch>
        </p:blipFill>
        <p:spPr>
          <a:xfrm>
            <a:off x="9060258" y="2145468"/>
            <a:ext cx="2881934" cy="3021665"/>
          </a:xfrm>
          <a:prstGeom prst="rect">
            <a:avLst/>
          </a:prstGeom>
        </p:spPr>
      </p:pic>
      <p:sp>
        <p:nvSpPr>
          <p:cNvPr id="9" name="TextBox 8">
            <a:extLst>
              <a:ext uri="{FF2B5EF4-FFF2-40B4-BE49-F238E27FC236}">
                <a16:creationId xmlns:a16="http://schemas.microsoft.com/office/drawing/2014/main" id="{98BB7146-C69C-4138-ACBC-E1BE2F7E2B1D}"/>
              </a:ext>
            </a:extLst>
          </p:cNvPr>
          <p:cNvSpPr txBox="1"/>
          <p:nvPr/>
        </p:nvSpPr>
        <p:spPr>
          <a:xfrm>
            <a:off x="7483362" y="5291252"/>
            <a:ext cx="3153792" cy="261610"/>
          </a:xfrm>
          <a:prstGeom prst="rect">
            <a:avLst/>
          </a:prstGeom>
          <a:noFill/>
        </p:spPr>
        <p:txBody>
          <a:bodyPr wrap="square">
            <a:spAutoFit/>
          </a:bodyPr>
          <a:lstStyle/>
          <a:p>
            <a:pPr algn="ctr"/>
            <a:r>
              <a:rPr lang="en-US" sz="1100" b="0" i="0" u="none" strike="noStrike" dirty="0">
                <a:solidFill>
                  <a:srgbClr val="0272B1"/>
                </a:solidFill>
                <a:effectLst/>
                <a:latin typeface="ElsevierSans"/>
                <a:hlinkClick r:id="rId4" tooltip="Persistent link using digital object identifier"/>
              </a:rPr>
              <a:t>https://doi.org/10.1016/j.actamat.2017.07.060</a:t>
            </a:r>
            <a:endParaRPr lang="en-US" sz="1100" dirty="0"/>
          </a:p>
        </p:txBody>
      </p:sp>
    </p:spTree>
    <p:extLst>
      <p:ext uri="{BB962C8B-B14F-4D97-AF65-F5344CB8AC3E}">
        <p14:creationId xmlns:p14="http://schemas.microsoft.com/office/powerpoint/2010/main" val="225897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pPr algn="l"/>
            <a:r>
              <a:rPr lang="en-US" dirty="0"/>
              <a:t>Thermal Conductivity with Porosity</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Sintering creates a porous oxide with about 95% theoretical density</a:t>
            </a:r>
          </a:p>
          <a:p>
            <a:r>
              <a:rPr lang="en-US" sz="2000" dirty="0"/>
              <a:t>The pores provide space to accommodate fission gases, and thus reduce swelling, but diminish the thermal conductivity</a:t>
            </a:r>
          </a:p>
          <a:p>
            <a:r>
              <a:rPr lang="en-US" sz="2000" dirty="0"/>
              <a:t>Additional porosity develops from fission gas accumulation</a:t>
            </a:r>
          </a:p>
          <a:p>
            <a:r>
              <a:rPr lang="en-US" sz="2000" dirty="0"/>
              <a:t>Porosity will degrade thermal conductivity by creating scattering centers</a:t>
            </a:r>
          </a:p>
          <a:p>
            <a:r>
              <a:rPr lang="en-US" sz="2000" dirty="0"/>
              <a:t>Approximations for that degradation can be developed based upon a parallel thermal resistance framework</a:t>
            </a:r>
          </a:p>
          <a:p>
            <a:endParaRPr lang="en-US" sz="20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EE40D5E-9BC0-204C-A149-012EDCF138E9}"/>
                  </a:ext>
                </a:extLst>
              </p:cNvPr>
              <p:cNvSpPr>
                <a:spLocks noGrp="1"/>
              </p:cNvSpPr>
              <p:nvPr>
                <p:ph sz="half" idx="2"/>
              </p:nvPr>
            </p:nvSpPr>
            <p:spPr/>
            <p:txBody>
              <a:bodyPr/>
              <a:lstStyle/>
              <a:p>
                <a:r>
                  <a:rPr lang="en-US" sz="2000" dirty="0"/>
                  <a:t>This framework accounts for porosity volume, assuming that the pores are approximately cubic</a:t>
                </a:r>
              </a:p>
              <a:p>
                <a:r>
                  <a:rPr lang="en-US" sz="2000" dirty="0"/>
                  <a:t>If we assume that the thermal conductivity of the oxide is much larger than the k</a:t>
                </a:r>
                <a:r>
                  <a:rPr lang="en-US" sz="2000" baseline="-25000" dirty="0"/>
                  <a:t>th</a:t>
                </a:r>
                <a:r>
                  <a:rPr lang="en-US" sz="2000" dirty="0"/>
                  <a:t> of the pore, then:</a:t>
                </a:r>
              </a:p>
              <a:p>
                <a:pPr marL="0" indent="0">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𝑒𝑓𝑓</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𝑜𝑥</m:t>
                              </m:r>
                            </m:sub>
                          </m:sSub>
                        </m:den>
                      </m:f>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sup>
                      </m:sSup>
                    </m:oMath>
                  </m:oMathPara>
                </a14:m>
                <a:endParaRPr lang="en-US" sz="2000" b="0" dirty="0"/>
              </a:p>
              <a:p>
                <a:r>
                  <a:rPr lang="en-US" sz="2000" dirty="0"/>
                  <a:t>where </a:t>
                </a:r>
                <a:r>
                  <a:rPr lang="en-US" sz="2000" dirty="0" err="1"/>
                  <a:t>k</a:t>
                </a:r>
                <a:r>
                  <a:rPr lang="en-US" sz="2000" baseline="-25000" dirty="0" err="1"/>
                  <a:t>eff</a:t>
                </a:r>
                <a:r>
                  <a:rPr lang="en-US" sz="2000" dirty="0"/>
                  <a:t> is the effective therm. cond. of the fuel, </a:t>
                </a:r>
                <a:r>
                  <a:rPr lang="en-US" sz="2000" dirty="0" err="1"/>
                  <a:t>k</a:t>
                </a:r>
                <a:r>
                  <a:rPr lang="en-US" sz="2000" baseline="-25000" dirty="0" err="1"/>
                  <a:t>ox</a:t>
                </a:r>
                <a:r>
                  <a:rPr lang="en-US" sz="2000" dirty="0"/>
                  <a:t> is the therm. cond. of the oxide, and P is the porosity</a:t>
                </a:r>
              </a:p>
            </p:txBody>
          </p:sp>
        </mc:Choice>
        <mc:Fallback xmlns="">
          <p:sp>
            <p:nvSpPr>
              <p:cNvPr id="4" name="Content Placeholder 3">
                <a:extLst>
                  <a:ext uri="{FF2B5EF4-FFF2-40B4-BE49-F238E27FC236}">
                    <a16:creationId xmlns:a16="http://schemas.microsoft.com/office/drawing/2014/main" id="{EEE40D5E-9BC0-204C-A149-012EDCF138E9}"/>
                  </a:ext>
                </a:extLst>
              </p:cNvPr>
              <p:cNvSpPr>
                <a:spLocks noGrp="1" noRot="1" noChangeAspect="1" noMove="1" noResize="1" noEditPoints="1" noAdjustHandles="1" noChangeArrowheads="1" noChangeShapeType="1" noTextEdit="1"/>
              </p:cNvSpPr>
              <p:nvPr>
                <p:ph sz="half" idx="2"/>
              </p:nvPr>
            </p:nvSpPr>
            <p:spPr>
              <a:blipFill>
                <a:blip r:embed="rId2"/>
                <a:stretch>
                  <a:fillRect l="-1176" t="-9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5573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pPr algn="l"/>
            <a:r>
              <a:rPr lang="en-US" dirty="0"/>
              <a:t>Thermal Conductivity with Burnup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a:xfrm>
                <a:off x="609599" y="1968501"/>
                <a:ext cx="5801139" cy="4157663"/>
              </a:xfrm>
            </p:spPr>
            <p:txBody>
              <a:bodyPr/>
              <a:lstStyle/>
              <a:p>
                <a:r>
                  <a:rPr lang="en-US" sz="2000" dirty="0"/>
                  <a:t>An empirical relation for the thermal conductivity of UO2:</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𝑜𝑥</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𝐵𝑇</m:t>
                          </m:r>
                        </m:den>
                      </m:f>
                    </m:oMath>
                  </m:oMathPara>
                </a14:m>
                <a:endParaRPr lang="en-US" sz="2000" dirty="0"/>
              </a:p>
              <a:p>
                <a:r>
                  <a:rPr lang="en-US" sz="2000" dirty="0"/>
                  <a:t>A=3.8+200xFIMA (</a:t>
                </a:r>
                <a:r>
                  <a:rPr lang="en-US" sz="2000" dirty="0" err="1"/>
                  <a:t>cmK</a:t>
                </a:r>
                <a:r>
                  <a:rPr lang="en-US" sz="2000" dirty="0"/>
                  <a:t>/W) </a:t>
                </a:r>
              </a:p>
              <a:p>
                <a:r>
                  <a:rPr lang="en-US" sz="2000" dirty="0"/>
                  <a:t>B=0.0217 (cm/W)</a:t>
                </a:r>
              </a:p>
              <a:p>
                <a:r>
                  <a:rPr lang="en-US" sz="2000" dirty="0"/>
                  <a:t>The temperature at the fuel centerline and fuel surface are related by:</a:t>
                </a:r>
              </a:p>
              <a:p>
                <a:pPr marL="0" indent="0">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𝐵</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𝑠</m:t>
                                      </m:r>
                                    </m:sub>
                                  </m:sSub>
                                </m:den>
                              </m:f>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𝐿𝐻𝑅</m:t>
                          </m:r>
                        </m:num>
                        <m:den>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den>
                      </m:f>
                    </m:oMath>
                  </m:oMathPara>
                </a14:m>
                <a:endParaRPr lang="en-US" sz="2000" dirty="0"/>
              </a:p>
              <a:p>
                <a:r>
                  <a:rPr lang="en-US" sz="2000" dirty="0"/>
                  <a:t>Solving the heat conduction equation with temperature-dependent k</a:t>
                </a:r>
                <a:r>
                  <a:rPr lang="en-US" sz="2000" baseline="-25000" dirty="0"/>
                  <a:t>th</a:t>
                </a:r>
                <a:r>
                  <a:rPr lang="en-US" sz="2000" dirty="0"/>
                  <a:t> requires numerical methods</a:t>
                </a:r>
              </a:p>
            </p:txBody>
          </p:sp>
        </mc:Choice>
        <mc:Fallback xmlns="">
          <p:sp>
            <p:nvSpPr>
              <p:cNvPr id="3" name="Content Placeholder 2">
                <a:extLst>
                  <a:ext uri="{FF2B5EF4-FFF2-40B4-BE49-F238E27FC236}">
                    <a16:creationId xmlns:a16="http://schemas.microsoft.com/office/drawing/2014/main" id="{E83932E2-D9AC-254B-B0BC-313C3890BD99}"/>
                  </a:ext>
                </a:extLst>
              </p:cNvPr>
              <p:cNvSpPr>
                <a:spLocks noGrp="1" noRot="1" noChangeAspect="1" noMove="1" noResize="1" noEditPoints="1" noAdjustHandles="1" noChangeArrowheads="1" noChangeShapeType="1" noTextEdit="1"/>
              </p:cNvSpPr>
              <p:nvPr>
                <p:ph sz="half" idx="1"/>
              </p:nvPr>
            </p:nvSpPr>
            <p:spPr>
              <a:xfrm>
                <a:off x="609599" y="1968501"/>
                <a:ext cx="5801139" cy="4157663"/>
              </a:xfrm>
              <a:blipFill>
                <a:blip r:embed="rId2"/>
                <a:stretch>
                  <a:fillRect l="-875" t="-915" r="-1094" b="-548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6" name="Picture 2" descr="PDF] Thermal conductivity of UO2 and PuO2 from first-principles | Semantic  Scholar">
            <a:extLst>
              <a:ext uri="{FF2B5EF4-FFF2-40B4-BE49-F238E27FC236}">
                <a16:creationId xmlns:a16="http://schemas.microsoft.com/office/drawing/2014/main" id="{B74105B8-7576-0243-8659-47680F2A4C67}"/>
              </a:ext>
            </a:extLst>
          </p:cNvPr>
          <p:cNvPicPr>
            <a:picLocks noGrp="1" noChangeAspect="1" noChangeArrowheads="1"/>
          </p:cNvPicPr>
          <p:nvPr>
            <p:ph sz="half" idx="2"/>
          </p:nvPr>
        </p:nvPicPr>
        <p:blipFill>
          <a:blip r:embed="rId3">
            <a:extLst>
              <a:ext uri="{28A0092B-C50C-407E-A947-70E740481C1C}">
                <a14:useLocalDpi xmlns:a14="http://schemas.microsoft.com/office/drawing/2010/main"/>
              </a:ext>
            </a:extLst>
          </a:blip>
          <a:srcRect/>
          <a:stretch>
            <a:fillRect/>
          </a:stretch>
        </p:blipFill>
        <p:spPr bwMode="auto">
          <a:xfrm>
            <a:off x="6572249" y="2152599"/>
            <a:ext cx="4821251" cy="378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52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sz="4000" dirty="0"/>
              <a:t>Numerical Solve</a:t>
            </a:r>
          </a:p>
        </p:txBody>
      </p:sp>
    </p:spTree>
    <p:extLst>
      <p:ext uri="{BB962C8B-B14F-4D97-AF65-F5344CB8AC3E}">
        <p14:creationId xmlns:p14="http://schemas.microsoft.com/office/powerpoint/2010/main" val="355373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3656-120C-384F-A1DC-FDC8B6A538A9}"/>
              </a:ext>
            </a:extLst>
          </p:cNvPr>
          <p:cNvSpPr>
            <a:spLocks noGrp="1"/>
          </p:cNvSpPr>
          <p:nvPr>
            <p:ph type="title"/>
          </p:nvPr>
        </p:nvSpPr>
        <p:spPr/>
        <p:txBody>
          <a:bodyPr/>
          <a:lstStyle/>
          <a:p>
            <a:r>
              <a:rPr lang="en-US" dirty="0"/>
              <a:t>The most accurate solution is numerical, in 3D, requires modeling the entire core, and is multi-physics</a:t>
            </a:r>
          </a:p>
        </p:txBody>
      </p:sp>
      <p:sp>
        <p:nvSpPr>
          <p:cNvPr id="3" name="Slide Number Placeholder 2">
            <a:extLst>
              <a:ext uri="{FF2B5EF4-FFF2-40B4-BE49-F238E27FC236}">
                <a16:creationId xmlns:a16="http://schemas.microsoft.com/office/drawing/2014/main" id="{9C4EF919-0518-2948-8068-0BC1EDD17301}"/>
              </a:ext>
            </a:extLst>
          </p:cNvPr>
          <p:cNvSpPr>
            <a:spLocks noGrp="1"/>
          </p:cNvSpPr>
          <p:nvPr>
            <p:ph type="sldNum" sz="quarter" idx="12"/>
          </p:nvPr>
        </p:nvSpPr>
        <p:spPr/>
        <p:txBody>
          <a:bodyPr/>
          <a:lstStyle/>
          <a:p>
            <a:pPr>
              <a:defRPr/>
            </a:pPr>
            <a:fld id="{C2AB7D4D-4E81-5B40-91F6-CF14C25F8623}" type="slidenum">
              <a:rPr lang="en-US" smtClean="0"/>
              <a:pPr>
                <a:defRPr/>
              </a:pPr>
              <a:t>17</a:t>
            </a:fld>
            <a:endParaRPr lang="en-US"/>
          </a:p>
        </p:txBody>
      </p:sp>
      <p:sp>
        <p:nvSpPr>
          <p:cNvPr id="6" name="Content Placeholder 2">
            <a:extLst>
              <a:ext uri="{FF2B5EF4-FFF2-40B4-BE49-F238E27FC236}">
                <a16:creationId xmlns:a16="http://schemas.microsoft.com/office/drawing/2014/main" id="{8BBAAFD6-E1C2-1D47-93E7-08A9C5576A6B}"/>
              </a:ext>
            </a:extLst>
          </p:cNvPr>
          <p:cNvSpPr txBox="1">
            <a:spLocks/>
          </p:cNvSpPr>
          <p:nvPr/>
        </p:nvSpPr>
        <p:spPr>
          <a:xfrm>
            <a:off x="609600" y="2160495"/>
            <a:ext cx="5737412" cy="396567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Solution is 3D and changes in time</a:t>
            </a:r>
          </a:p>
          <a:p>
            <a:r>
              <a:rPr lang="en-US" dirty="0"/>
              <a:t>All the properties are functions of temperature</a:t>
            </a:r>
          </a:p>
          <a:p>
            <a:r>
              <a:rPr lang="en-US" dirty="0"/>
              <a:t>The boundary conditions comes from information about the coolant flow</a:t>
            </a:r>
          </a:p>
          <a:p>
            <a:r>
              <a:rPr lang="en-US" dirty="0"/>
              <a:t>The heat generation rate comes from information about the neutronics in the reactor</a:t>
            </a:r>
          </a:p>
          <a:p>
            <a:r>
              <a:rPr lang="en-US" dirty="0"/>
              <a:t>No analytical solution is possible</a:t>
            </a:r>
          </a:p>
        </p:txBody>
      </p:sp>
      <p:pic>
        <p:nvPicPr>
          <p:cNvPr id="5" name="Picture 4">
            <a:extLst>
              <a:ext uri="{FF2B5EF4-FFF2-40B4-BE49-F238E27FC236}">
                <a16:creationId xmlns:a16="http://schemas.microsoft.com/office/drawing/2014/main" id="{9337D355-2855-2E8D-5348-8C8435DC860E}"/>
              </a:ext>
            </a:extLst>
          </p:cNvPr>
          <p:cNvPicPr>
            <a:picLocks noChangeAspect="1"/>
          </p:cNvPicPr>
          <p:nvPr/>
        </p:nvPicPr>
        <p:blipFill>
          <a:blip r:embed="rId2"/>
          <a:stretch>
            <a:fillRect/>
          </a:stretch>
        </p:blipFill>
        <p:spPr>
          <a:xfrm>
            <a:off x="6615655" y="2244853"/>
            <a:ext cx="5312901" cy="3538535"/>
          </a:xfrm>
          <a:prstGeom prst="rect">
            <a:avLst/>
          </a:prstGeom>
        </p:spPr>
      </p:pic>
    </p:spTree>
    <p:extLst>
      <p:ext uri="{BB962C8B-B14F-4D97-AF65-F5344CB8AC3E}">
        <p14:creationId xmlns:p14="http://schemas.microsoft.com/office/powerpoint/2010/main" val="854128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5FDD-59C7-B74C-B061-5F6B720D0D34}"/>
              </a:ext>
            </a:extLst>
          </p:cNvPr>
          <p:cNvSpPr>
            <a:spLocks noGrp="1"/>
          </p:cNvSpPr>
          <p:nvPr>
            <p:ph type="title"/>
          </p:nvPr>
        </p:nvSpPr>
        <p:spPr/>
        <p:txBody>
          <a:bodyPr/>
          <a:lstStyle/>
          <a:p>
            <a:r>
              <a:rPr lang="en-US" dirty="0"/>
              <a:t>For numerical solutions, deal with discretization in space/time</a:t>
            </a:r>
          </a:p>
        </p:txBody>
      </p:sp>
      <p:sp>
        <p:nvSpPr>
          <p:cNvPr id="3" name="Content Placeholder 2">
            <a:extLst>
              <a:ext uri="{FF2B5EF4-FFF2-40B4-BE49-F238E27FC236}">
                <a16:creationId xmlns:a16="http://schemas.microsoft.com/office/drawing/2014/main" id="{FA8EA3B6-A377-3B4E-8156-6FF7ABB145FE}"/>
              </a:ext>
            </a:extLst>
          </p:cNvPr>
          <p:cNvSpPr>
            <a:spLocks noGrp="1"/>
          </p:cNvSpPr>
          <p:nvPr>
            <p:ph idx="1"/>
          </p:nvPr>
        </p:nvSpPr>
        <p:spPr/>
        <p:txBody>
          <a:bodyPr/>
          <a:lstStyle/>
          <a:p>
            <a:r>
              <a:rPr lang="en-US" dirty="0"/>
              <a:t>Discretization in time</a:t>
            </a:r>
          </a:p>
          <a:p>
            <a:pPr lvl="1"/>
            <a:r>
              <a:rPr lang="en-US" dirty="0"/>
              <a:t>Forward Euler’s method (explicit)</a:t>
            </a:r>
          </a:p>
          <a:p>
            <a:pPr lvl="1"/>
            <a:r>
              <a:rPr lang="en-US" dirty="0"/>
              <a:t>Backward Euler’s method (implicit)</a:t>
            </a:r>
          </a:p>
          <a:p>
            <a:r>
              <a:rPr lang="en-US" dirty="0"/>
              <a:t>Discretization in space</a:t>
            </a:r>
          </a:p>
          <a:p>
            <a:pPr lvl="1"/>
            <a:r>
              <a:rPr lang="en-US" dirty="0"/>
              <a:t>Finite difference</a:t>
            </a:r>
          </a:p>
          <a:p>
            <a:pPr lvl="1"/>
            <a:r>
              <a:rPr lang="en-US" dirty="0"/>
              <a:t>Finite volume</a:t>
            </a:r>
          </a:p>
          <a:p>
            <a:pPr lvl="1"/>
            <a:r>
              <a:rPr lang="en-US" dirty="0"/>
              <a:t>Finite element</a:t>
            </a:r>
          </a:p>
          <a:p>
            <a:endParaRPr lang="en-US" dirty="0"/>
          </a:p>
        </p:txBody>
      </p:sp>
      <p:sp>
        <p:nvSpPr>
          <p:cNvPr id="4" name="Slide Number Placeholder 3">
            <a:extLst>
              <a:ext uri="{FF2B5EF4-FFF2-40B4-BE49-F238E27FC236}">
                <a16:creationId xmlns:a16="http://schemas.microsoft.com/office/drawing/2014/main" id="{895CEFB3-DB6D-514B-9F95-E115D61DD1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D1FADE-5BC5-6164-7037-65C792B549C3}"/>
                  </a:ext>
                </a:extLst>
              </p:cNvPr>
              <p:cNvSpPr txBox="1"/>
              <p:nvPr/>
            </p:nvSpPr>
            <p:spPr>
              <a:xfrm>
                <a:off x="7926141" y="2795455"/>
                <a:ext cx="2679708" cy="532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m:oMathPara>
                </a14:m>
                <a:endParaRPr lang="en-US" dirty="0"/>
              </a:p>
            </p:txBody>
          </p:sp>
        </mc:Choice>
        <mc:Fallback xmlns="">
          <p:sp>
            <p:nvSpPr>
              <p:cNvPr id="5" name="TextBox 4">
                <a:extLst>
                  <a:ext uri="{FF2B5EF4-FFF2-40B4-BE49-F238E27FC236}">
                    <a16:creationId xmlns:a16="http://schemas.microsoft.com/office/drawing/2014/main" id="{88D1FADE-5BC5-6164-7037-65C792B549C3}"/>
                  </a:ext>
                </a:extLst>
              </p:cNvPr>
              <p:cNvSpPr txBox="1">
                <a:spLocks noRot="1" noChangeAspect="1" noMove="1" noResize="1" noEditPoints="1" noAdjustHandles="1" noChangeArrowheads="1" noChangeShapeType="1" noTextEdit="1"/>
              </p:cNvSpPr>
              <p:nvPr/>
            </p:nvSpPr>
            <p:spPr>
              <a:xfrm>
                <a:off x="7926141" y="2795455"/>
                <a:ext cx="2679708" cy="532582"/>
              </a:xfrm>
              <a:prstGeom prst="rect">
                <a:avLst/>
              </a:prstGeom>
              <a:blipFill>
                <a:blip r:embed="rId2"/>
                <a:stretch>
                  <a:fillRect l="-1887" t="-4651" r="-1887" b="-11628"/>
                </a:stretch>
              </a:blipFill>
            </p:spPr>
            <p:txBody>
              <a:bodyPr/>
              <a:lstStyle/>
              <a:p>
                <a:r>
                  <a:rPr lang="en-US">
                    <a:noFill/>
                  </a:rPr>
                  <a:t> </a:t>
                </a:r>
              </a:p>
            </p:txBody>
          </p:sp>
        </mc:Fallback>
      </mc:AlternateContent>
    </p:spTree>
    <p:extLst>
      <p:ext uri="{BB962C8B-B14F-4D97-AF65-F5344CB8AC3E}">
        <p14:creationId xmlns:p14="http://schemas.microsoft.com/office/powerpoint/2010/main" val="397236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8C5B-59EA-D74E-87D3-CFC0CFA42AA1}"/>
              </a:ext>
            </a:extLst>
          </p:cNvPr>
          <p:cNvSpPr>
            <a:spLocks noGrp="1"/>
          </p:cNvSpPr>
          <p:nvPr>
            <p:ph type="title"/>
          </p:nvPr>
        </p:nvSpPr>
        <p:spPr/>
        <p:txBody>
          <a:bodyPr/>
          <a:lstStyle/>
          <a:p>
            <a:r>
              <a:rPr lang="en-US" dirty="0"/>
              <a:t>Forward Euler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E84607-EAD0-A848-9861-2C1E5917915E}"/>
                  </a:ext>
                </a:extLst>
              </p:cNvPr>
              <p:cNvSpPr>
                <a:spLocks noGrp="1"/>
              </p:cNvSpPr>
              <p:nvPr>
                <p:ph idx="1"/>
              </p:nvPr>
            </p:nvSpPr>
            <p:spPr>
              <a:xfrm>
                <a:off x="609600" y="2160495"/>
                <a:ext cx="6116053" cy="3965670"/>
              </a:xfrm>
            </p:spPr>
            <p:txBody>
              <a:bodyPr>
                <a:normAutofit fontScale="85000" lnSpcReduction="10000"/>
              </a:bodyPr>
              <a:lstStyle/>
              <a:p>
                <a:r>
                  <a:rPr lang="en-US" dirty="0"/>
                  <a:t>Step forward through time in increments, dt</a:t>
                </a:r>
              </a:p>
              <a:p>
                <a:r>
                  <a:rPr lang="en-US" dirty="0"/>
                  <a:t>The Euler method is a first-order method, which means that the local error (error per step) is proportional to the square of the step size</a:t>
                </a:r>
              </a:p>
              <a:p>
                <a:r>
                  <a:rPr lang="en-US" dirty="0">
                    <a:latin typeface="Arial" panose="020B0604020202020204" pitchFamily="34" charset="0"/>
                    <a:cs typeface="Arial" panose="020B0604020202020204" pitchFamily="34" charset="0"/>
                  </a:rPr>
                  <a:t>Expand a function y(t), with a timestep size, h</a:t>
                </a:r>
              </a:p>
              <a:p>
                <a:pPr marL="457200" lvl="1" indent="0">
                  <a:buNone/>
                </a:pPr>
                <a14:m>
                  <m:oMath xmlns:m="http://schemas.openxmlformats.org/officeDocument/2006/math">
                    <m:r>
                      <a:rPr lang="en-US" b="0" i="1" smtClean="0">
                        <a:latin typeface="Cambria Math" panose="02040503050406030204" pitchFamily="18" charset="0"/>
                        <a:cs typeface="Arial" panose="020B0604020202020204" pitchFamily="34" charset="0"/>
                      </a:rPr>
                      <m:t>𝑦</m:t>
                    </m:r>
                    <m:d>
                      <m:dPr>
                        <m:ctrlPr>
                          <a:rPr lang="en-US" b="0" i="1" smtClean="0">
                            <a:latin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𝑡</m:t>
                            </m:r>
                          </m:e>
                          <m:sub>
                            <m:r>
                              <a:rPr lang="en-US" b="0" i="1" smtClean="0">
                                <a:latin typeface="Cambria Math" panose="02040503050406030204" pitchFamily="18" charset="0"/>
                                <a:cs typeface="Arial" panose="020B0604020202020204" pitchFamily="34" charset="0"/>
                              </a:rPr>
                              <m:t>0</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h</m:t>
                        </m:r>
                      </m:e>
                    </m:d>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𝑦</m:t>
                    </m:r>
                    <m:d>
                      <m:dPr>
                        <m:ctrlPr>
                          <a:rPr lang="en-US" b="0" i="1" smtClean="0">
                            <a:latin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𝑡</m:t>
                            </m:r>
                          </m:e>
                          <m:sub>
                            <m:r>
                              <a:rPr lang="en-US" b="0" i="1" smtClean="0">
                                <a:latin typeface="Cambria Math" panose="02040503050406030204" pitchFamily="18" charset="0"/>
                                <a:cs typeface="Arial" panose="020B0604020202020204" pitchFamily="34" charset="0"/>
                              </a:rPr>
                              <m:t>0</m:t>
                            </m:r>
                          </m:sub>
                        </m:sSub>
                      </m:e>
                    </m:d>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h</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m:t>
                    </m:r>
                  </m:oMath>
                </a14:m>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Euler takes only the first derivative</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h</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a:p>
              <a:p>
                <a:r>
                  <a:rPr lang="en-US" dirty="0"/>
                  <a:t>Value </a:t>
                </a:r>
                <a:r>
                  <a:rPr lang="en-US" dirty="0" err="1"/>
                  <a:t>y</a:t>
                </a:r>
                <a:r>
                  <a:rPr lang="en-US" baseline="-25000" dirty="0" err="1"/>
                  <a:t>n</a:t>
                </a:r>
                <a:r>
                  <a:rPr lang="en-US" dirty="0"/>
                  <a:t> is an approximation of the solution to the ODE at time </a:t>
                </a:r>
                <a:r>
                  <a:rPr lang="en-US" dirty="0" err="1"/>
                  <a:t>t</a:t>
                </a:r>
                <a:r>
                  <a:rPr lang="en-US" baseline="-25000" dirty="0" err="1"/>
                  <a:t>n</a:t>
                </a:r>
                <a:endParaRPr lang="en-US" baseline="-25000" dirty="0"/>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87E84607-EAD0-A848-9861-2C1E5917915E}"/>
                  </a:ext>
                </a:extLst>
              </p:cNvPr>
              <p:cNvSpPr>
                <a:spLocks noGrp="1" noRot="1" noChangeAspect="1" noMove="1" noResize="1" noEditPoints="1" noAdjustHandles="1" noChangeArrowheads="1" noChangeShapeType="1" noTextEdit="1"/>
              </p:cNvSpPr>
              <p:nvPr>
                <p:ph idx="1"/>
              </p:nvPr>
            </p:nvSpPr>
            <p:spPr>
              <a:xfrm>
                <a:off x="609600" y="2160495"/>
                <a:ext cx="6116053" cy="3965670"/>
              </a:xfrm>
              <a:blipFill>
                <a:blip r:embed="rId2"/>
                <a:stretch>
                  <a:fillRect l="-830" t="-1274" r="-145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4DD9B99-41ED-9D44-9B66-C3DC634D4B4F}"/>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dirty="0"/>
          </a:p>
        </p:txBody>
      </p:sp>
      <p:pic>
        <p:nvPicPr>
          <p:cNvPr id="5" name="Picture 4">
            <a:extLst>
              <a:ext uri="{FF2B5EF4-FFF2-40B4-BE49-F238E27FC236}">
                <a16:creationId xmlns:a16="http://schemas.microsoft.com/office/drawing/2014/main" id="{B963C78B-F2A7-AE4E-A879-A1F385D2B64F}"/>
              </a:ext>
            </a:extLst>
          </p:cNvPr>
          <p:cNvPicPr>
            <a:picLocks noChangeAspect="1"/>
          </p:cNvPicPr>
          <p:nvPr/>
        </p:nvPicPr>
        <p:blipFill>
          <a:blip r:embed="rId3"/>
          <a:stretch>
            <a:fillRect/>
          </a:stretch>
        </p:blipFill>
        <p:spPr>
          <a:xfrm>
            <a:off x="7225764" y="2160495"/>
            <a:ext cx="4356636" cy="3404943"/>
          </a:xfrm>
          <a:prstGeom prst="rect">
            <a:avLst/>
          </a:prstGeom>
        </p:spPr>
      </p:pic>
    </p:spTree>
    <p:extLst>
      <p:ext uri="{BB962C8B-B14F-4D97-AF65-F5344CB8AC3E}">
        <p14:creationId xmlns:p14="http://schemas.microsoft.com/office/powerpoint/2010/main" val="113924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F0C9D-FC1A-CD45-9C84-B81D9CADA58F}"/>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5DFD2DF0-24EC-D94E-B22E-E09C8A83BD0E}"/>
              </a:ext>
            </a:extLst>
          </p:cNvPr>
          <p:cNvSpPr>
            <a:spLocks noGrp="1"/>
          </p:cNvSpPr>
          <p:nvPr>
            <p:ph idx="1"/>
          </p:nvPr>
        </p:nvSpPr>
        <p:spPr>
          <a:xfrm>
            <a:off x="609600" y="2160495"/>
            <a:ext cx="5567464" cy="3965670"/>
          </a:xfrm>
        </p:spPr>
        <p:txBody>
          <a:bodyPr/>
          <a:lstStyle/>
          <a:p>
            <a:r>
              <a:rPr lang="en-US" dirty="0"/>
              <a:t>Developed analytical solutions for temperature profile</a:t>
            </a:r>
          </a:p>
          <a:p>
            <a:r>
              <a:rPr lang="en-US" dirty="0"/>
              <a:t>This time, we move from the analytical into the numerical framework</a:t>
            </a:r>
          </a:p>
          <a:p>
            <a:r>
              <a:rPr lang="en-US" dirty="0"/>
              <a:t>Parabolic profile of temperature in fuel</a:t>
            </a:r>
          </a:p>
          <a:p>
            <a:r>
              <a:rPr lang="en-US" dirty="0"/>
              <a:t>Cosine profile of LHR as a function of z on fuel rod</a:t>
            </a:r>
          </a:p>
          <a:p>
            <a:endParaRPr lang="en-US" dirty="0"/>
          </a:p>
        </p:txBody>
      </p:sp>
      <p:sp>
        <p:nvSpPr>
          <p:cNvPr id="4" name="Slide Number Placeholder 3">
            <a:extLst>
              <a:ext uri="{FF2B5EF4-FFF2-40B4-BE49-F238E27FC236}">
                <a16:creationId xmlns:a16="http://schemas.microsoft.com/office/drawing/2014/main" id="{8AAE2297-CB41-804F-BA2C-79E7511A0D9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pic>
        <p:nvPicPr>
          <p:cNvPr id="5" name="Picture 4">
            <a:extLst>
              <a:ext uri="{FF2B5EF4-FFF2-40B4-BE49-F238E27FC236}">
                <a16:creationId xmlns:a16="http://schemas.microsoft.com/office/drawing/2014/main" id="{82460619-555B-D64E-8765-EA7F82F33468}"/>
              </a:ext>
            </a:extLst>
          </p:cNvPr>
          <p:cNvPicPr>
            <a:picLocks noChangeAspect="1"/>
          </p:cNvPicPr>
          <p:nvPr/>
        </p:nvPicPr>
        <p:blipFill>
          <a:blip r:embed="rId2"/>
          <a:stretch>
            <a:fillRect/>
          </a:stretch>
        </p:blipFill>
        <p:spPr>
          <a:xfrm>
            <a:off x="6018218" y="2898345"/>
            <a:ext cx="6061170" cy="2498603"/>
          </a:xfrm>
          <a:prstGeom prst="rect">
            <a:avLst/>
          </a:prstGeom>
        </p:spPr>
      </p:pic>
    </p:spTree>
    <p:extLst>
      <p:ext uri="{BB962C8B-B14F-4D97-AF65-F5344CB8AC3E}">
        <p14:creationId xmlns:p14="http://schemas.microsoft.com/office/powerpoint/2010/main" val="113755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4333-4351-7F4D-B209-C97ED58B275F}"/>
              </a:ext>
            </a:extLst>
          </p:cNvPr>
          <p:cNvSpPr>
            <a:spLocks noGrp="1"/>
          </p:cNvSpPr>
          <p:nvPr>
            <p:ph type="title"/>
          </p:nvPr>
        </p:nvSpPr>
        <p:spPr/>
        <p:txBody>
          <a:bodyPr/>
          <a:lstStyle/>
          <a:p>
            <a:r>
              <a:rPr lang="en-US" dirty="0"/>
              <a:t>Forward Euler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AF6037-21C7-B14D-ADE2-92952F8EC568}"/>
                  </a:ext>
                </a:extLst>
              </p:cNvPr>
              <p:cNvSpPr>
                <a:spLocks noGrp="1"/>
              </p:cNvSpPr>
              <p:nvPr>
                <p:ph idx="1"/>
              </p:nvPr>
            </p:nvSpPr>
            <p:spPr/>
            <p:txBody>
              <a:bodyPr/>
              <a:lstStyle/>
              <a:p>
                <a:r>
                  <a:rPr lang="en-US" sz="2000" dirty="0"/>
                  <a:t>Applying to our temperature system</a:t>
                </a:r>
              </a:p>
              <a:p>
                <a:pPr marL="0" indent="0">
                  <a:buNone/>
                </a:pPr>
                <a:r>
                  <a:rPr lang="en-US" sz="2000" b="0" dirty="0"/>
                  <a:t>		</a:t>
                </a:r>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𝑑𝑡</m:t>
                        </m:r>
                      </m:e>
                    </m:d>
                    <m:r>
                      <a:rPr lang="en-US" sz="2000" b="0" i="1" smtClean="0">
                        <a:latin typeface="Cambria Math" panose="02040503050406030204" pitchFamily="18" charset="0"/>
                      </a:rPr>
                      <m:t>=</m:t>
                    </m:r>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𝑑𝑡</m:t>
                    </m:r>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𝑟</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m:t>
                        </m:r>
                      </m:den>
                    </m:f>
                  </m:oMath>
                </a14:m>
                <a:endParaRPr lang="en-US" sz="2000" i="1" dirty="0">
                  <a:latin typeface="Cambria Math" panose="02040503050406030204" pitchFamily="18" charset="0"/>
                </a:endParaRPr>
              </a:p>
              <a:p>
                <a:r>
                  <a:rPr lang="en-US" sz="2000" dirty="0">
                    <a:latin typeface="Arial" panose="020B0604020202020204" pitchFamily="34" charset="0"/>
                    <a:cs typeface="Arial" panose="020B0604020202020204" pitchFamily="34" charset="0"/>
                  </a:rPr>
                  <a:t>Using the heat conduction equation:</a:t>
                </a:r>
                <a:endParaRPr lang="en-US" sz="2000" i="1" dirty="0">
                  <a:latin typeface="Cambria Math" panose="02040503050406030204" pitchFamily="18" charset="0"/>
                </a:endParaRPr>
              </a:p>
              <a:p>
                <a:pPr marL="0" indent="0">
                  <a:buNone/>
                </a:pPr>
                <a:r>
                  <a:rPr lang="en-US" sz="2000" i="1" dirty="0">
                    <a:latin typeface="Cambria Math" panose="02040503050406030204" pitchFamily="18" charset="0"/>
                  </a:rPr>
                  <a:t>		</a:t>
                </a:r>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𝜌</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𝑐</m:t>
                            </m:r>
                          </m:e>
                          <m:sub>
                            <m:r>
                              <a:rPr lang="en-US" sz="2000" b="0" i="1" smtClean="0">
                                <a:latin typeface="Cambria Math" panose="02040503050406030204" pitchFamily="18" charset="0"/>
                                <a:ea typeface="Cambria Math" panose="02040503050406030204" pitchFamily="18" charset="0"/>
                              </a:rPr>
                              <m:t>𝑝</m:t>
                            </m:r>
                          </m:sub>
                        </m:sSub>
                      </m:den>
                    </m:f>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𝑟</m:t>
                        </m:r>
                      </m:den>
                    </m:f>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den>
                    </m:f>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𝑟𝑘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den>
                        </m:f>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𝜌</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𝑐</m:t>
                            </m:r>
                          </m:e>
                          <m:sub>
                            <m:r>
                              <a:rPr lang="en-US" sz="2000" i="1">
                                <a:latin typeface="Cambria Math" panose="02040503050406030204" pitchFamily="18" charset="0"/>
                                <a:ea typeface="Cambria Math" panose="02040503050406030204" pitchFamily="18" charset="0"/>
                              </a:rPr>
                              <m:t>𝑝</m:t>
                            </m:r>
                          </m:sub>
                        </m:sSub>
                      </m:den>
                    </m:f>
                    <m:r>
                      <a:rPr lang="en-US" sz="2000" b="0" i="1" smtClean="0">
                        <a:latin typeface="Cambria Math" panose="02040503050406030204" pitchFamily="18" charset="0"/>
                        <a:ea typeface="Cambria Math" panose="02040503050406030204" pitchFamily="18" charset="0"/>
                      </a:rPr>
                      <m:t>𝑄</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𝑟</m:t>
                    </m:r>
                    <m:r>
                      <a:rPr lang="en-US" sz="2000" b="0" i="1" smtClean="0">
                        <a:latin typeface="Cambria Math" panose="02040503050406030204" pitchFamily="18" charset="0"/>
                        <a:ea typeface="Cambria Math" panose="02040503050406030204" pitchFamily="18" charset="0"/>
                      </a:rPr>
                      <m:t>)</m:t>
                    </m:r>
                  </m:oMath>
                </a14:m>
                <a:endParaRPr lang="en-US" sz="2000" i="1" dirty="0">
                  <a:latin typeface="Cambria Math" panose="02040503050406030204" pitchFamily="18" charset="0"/>
                </a:endParaRPr>
              </a:p>
              <a:p>
                <a:r>
                  <a:rPr lang="en-US" sz="2000" dirty="0">
                    <a:latin typeface="Arial" panose="020B0604020202020204" pitchFamily="34" charset="0"/>
                    <a:cs typeface="Arial" panose="020B0604020202020204" pitchFamily="34" charset="0"/>
                  </a:rPr>
                  <a:t>We input T</a:t>
                </a:r>
                <a:r>
                  <a:rPr lang="en-US" sz="2000" baseline="-25000" dirty="0">
                    <a:latin typeface="Arial" panose="020B0604020202020204" pitchFamily="34" charset="0"/>
                    <a:cs typeface="Arial" panose="020B0604020202020204" pitchFamily="34" charset="0"/>
                  </a:rPr>
                  <a:t>0</a:t>
                </a:r>
                <a:r>
                  <a:rPr lang="en-US" sz="2000" dirty="0">
                    <a:latin typeface="Arial" panose="020B0604020202020204" pitchFamily="34" charset="0"/>
                    <a:cs typeface="Arial" panose="020B0604020202020204" pitchFamily="34" charset="0"/>
                  </a:rPr>
                  <a:t>, which here is T @ t=0, step size dt</a:t>
                </a:r>
              </a:p>
              <a:p>
                <a:pPr marL="457200" lvl="1" indent="0">
                  <a:buNone/>
                </a:pPr>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T</a:t>
                </a:r>
                <a:r>
                  <a:rPr lang="en-US" sz="2000" baseline="-25000" dirty="0">
                    <a:latin typeface="Cambria Math" panose="02040503050406030204" pitchFamily="18" charset="0"/>
                    <a:ea typeface="Cambria Math" panose="02040503050406030204" pitchFamily="18" charset="0"/>
                    <a:cs typeface="Arial" panose="020B0604020202020204" pitchFamily="34" charset="0"/>
                  </a:rPr>
                  <a:t>n+1</a:t>
                </a:r>
                <a:r>
                  <a:rPr lang="en-US" sz="2000" dirty="0">
                    <a:latin typeface="Cambria Math" panose="02040503050406030204" pitchFamily="18" charset="0"/>
                    <a:ea typeface="Cambria Math" panose="02040503050406030204" pitchFamily="18" charset="0"/>
                    <a:cs typeface="Arial" panose="020B0604020202020204" pitchFamily="34" charset="0"/>
                  </a:rPr>
                  <a:t> = T</a:t>
                </a:r>
                <a:r>
                  <a:rPr lang="en-US" sz="2000" baseline="-25000" dirty="0">
                    <a:latin typeface="Cambria Math" panose="02040503050406030204" pitchFamily="18" charset="0"/>
                    <a:ea typeface="Cambria Math" panose="02040503050406030204" pitchFamily="18" charset="0"/>
                    <a:cs typeface="Arial" panose="020B0604020202020204" pitchFamily="34" charset="0"/>
                  </a:rPr>
                  <a:t>n</a:t>
                </a:r>
                <a:r>
                  <a:rPr lang="en-US" sz="2000" dirty="0">
                    <a:latin typeface="Cambria Math" panose="02040503050406030204" pitchFamily="18" charset="0"/>
                    <a:ea typeface="Cambria Math" panose="02040503050406030204" pitchFamily="18" charset="0"/>
                    <a:cs typeface="Arial" panose="020B0604020202020204" pitchFamily="34" charset="0"/>
                  </a:rPr>
                  <a:t> + dt*T’; t</a:t>
                </a:r>
                <a:r>
                  <a:rPr lang="en-US" sz="2000" baseline="-25000" dirty="0">
                    <a:latin typeface="Cambria Math" panose="02040503050406030204" pitchFamily="18" charset="0"/>
                    <a:ea typeface="Cambria Math" panose="02040503050406030204" pitchFamily="18" charset="0"/>
                    <a:cs typeface="Arial" panose="020B0604020202020204" pitchFamily="34" charset="0"/>
                  </a:rPr>
                  <a:t>n+1</a:t>
                </a:r>
                <a:r>
                  <a:rPr lang="en-US" sz="2000" dirty="0">
                    <a:latin typeface="Cambria Math" panose="02040503050406030204" pitchFamily="18" charset="0"/>
                    <a:ea typeface="Cambria Math" panose="02040503050406030204" pitchFamily="18" charset="0"/>
                    <a:cs typeface="Arial" panose="020B0604020202020204" pitchFamily="34" charset="0"/>
                  </a:rPr>
                  <a:t> = </a:t>
                </a:r>
                <a:r>
                  <a:rPr lang="en-US" sz="2000" dirty="0" err="1">
                    <a:latin typeface="Cambria Math" panose="02040503050406030204" pitchFamily="18" charset="0"/>
                    <a:ea typeface="Cambria Math" panose="02040503050406030204" pitchFamily="18" charset="0"/>
                    <a:cs typeface="Arial" panose="020B0604020202020204" pitchFamily="34" charset="0"/>
                  </a:rPr>
                  <a:t>t</a:t>
                </a:r>
                <a:r>
                  <a:rPr lang="en-US" sz="2000" baseline="-25000" dirty="0" err="1">
                    <a:latin typeface="Cambria Math" panose="02040503050406030204" pitchFamily="18" charset="0"/>
                    <a:ea typeface="Cambria Math" panose="02040503050406030204" pitchFamily="18" charset="0"/>
                    <a:cs typeface="Arial" panose="020B0604020202020204" pitchFamily="34" charset="0"/>
                  </a:rPr>
                  <a:t>n</a:t>
                </a:r>
                <a:r>
                  <a:rPr lang="en-US" sz="2000" dirty="0">
                    <a:latin typeface="Cambria Math" panose="02040503050406030204" pitchFamily="18" charset="0"/>
                    <a:ea typeface="Cambria Math" panose="02040503050406030204" pitchFamily="18" charset="0"/>
                    <a:cs typeface="Arial" panose="020B0604020202020204" pitchFamily="34" charset="0"/>
                  </a:rPr>
                  <a:t> + dt</a:t>
                </a:r>
              </a:p>
              <a:p>
                <a:pPr marL="0" indent="0">
                  <a:buNone/>
                </a:pPr>
                <a:r>
                  <a:rPr lang="en-US" sz="2000" i="1" dirty="0">
                    <a:latin typeface="Cambria Math" panose="02040503050406030204" pitchFamily="18" charset="0"/>
                  </a:rPr>
                  <a:t>	</a:t>
                </a:r>
              </a:p>
            </p:txBody>
          </p:sp>
        </mc:Choice>
        <mc:Fallback xmlns="">
          <p:sp>
            <p:nvSpPr>
              <p:cNvPr id="3" name="Content Placeholder 2">
                <a:extLst>
                  <a:ext uri="{FF2B5EF4-FFF2-40B4-BE49-F238E27FC236}">
                    <a16:creationId xmlns:a16="http://schemas.microsoft.com/office/drawing/2014/main" id="{A9AF6037-21C7-B14D-ADE2-92952F8EC568}"/>
                  </a:ext>
                </a:extLst>
              </p:cNvPr>
              <p:cNvSpPr>
                <a:spLocks noGrp="1" noRot="1" noChangeAspect="1" noMove="1" noResize="1" noEditPoints="1" noAdjustHandles="1" noChangeArrowheads="1" noChangeShapeType="1" noTextEdit="1"/>
              </p:cNvSpPr>
              <p:nvPr>
                <p:ph idx="1"/>
              </p:nvPr>
            </p:nvSpPr>
            <p:spPr>
              <a:blipFill>
                <a:blip r:embed="rId2"/>
                <a:stretch>
                  <a:fillRect l="-462" t="-6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5393430-A425-0E44-9312-4908F4FAFC8F}"/>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grpSp>
        <p:nvGrpSpPr>
          <p:cNvPr id="8" name="Group 7">
            <a:extLst>
              <a:ext uri="{FF2B5EF4-FFF2-40B4-BE49-F238E27FC236}">
                <a16:creationId xmlns:a16="http://schemas.microsoft.com/office/drawing/2014/main" id="{A95A35D5-E512-8E41-8A13-A9A251761226}"/>
              </a:ext>
            </a:extLst>
          </p:cNvPr>
          <p:cNvGrpSpPr/>
          <p:nvPr/>
        </p:nvGrpSpPr>
        <p:grpSpPr>
          <a:xfrm>
            <a:off x="7189560" y="2590150"/>
            <a:ext cx="4495544" cy="3226609"/>
            <a:chOff x="7696456" y="2771085"/>
            <a:chExt cx="4495544" cy="3226609"/>
          </a:xfrm>
        </p:grpSpPr>
        <p:pic>
          <p:nvPicPr>
            <p:cNvPr id="5" name="Picture 4">
              <a:extLst>
                <a:ext uri="{FF2B5EF4-FFF2-40B4-BE49-F238E27FC236}">
                  <a16:creationId xmlns:a16="http://schemas.microsoft.com/office/drawing/2014/main" id="{6F731DC1-EA49-5844-8200-70777884BF4B}"/>
                </a:ext>
              </a:extLst>
            </p:cNvPr>
            <p:cNvPicPr>
              <a:picLocks noChangeAspect="1"/>
            </p:cNvPicPr>
            <p:nvPr/>
          </p:nvPicPr>
          <p:blipFill>
            <a:blip r:embed="rId3"/>
            <a:stretch>
              <a:fillRect/>
            </a:stretch>
          </p:blipFill>
          <p:spPr>
            <a:xfrm>
              <a:off x="7986742" y="2771085"/>
              <a:ext cx="4205258" cy="2870655"/>
            </a:xfrm>
            <a:prstGeom prst="rect">
              <a:avLst/>
            </a:prstGeom>
          </p:spPr>
        </p:pic>
        <p:sp>
          <p:nvSpPr>
            <p:cNvPr id="6" name="TextBox 5">
              <a:extLst>
                <a:ext uri="{FF2B5EF4-FFF2-40B4-BE49-F238E27FC236}">
                  <a16:creationId xmlns:a16="http://schemas.microsoft.com/office/drawing/2014/main" id="{75860AC4-7261-1047-9C05-4A1DCEBCC728}"/>
                </a:ext>
              </a:extLst>
            </p:cNvPr>
            <p:cNvSpPr txBox="1"/>
            <p:nvPr/>
          </p:nvSpPr>
          <p:spPr>
            <a:xfrm>
              <a:off x="10130971" y="5628362"/>
              <a:ext cx="290286" cy="369332"/>
            </a:xfrm>
            <a:prstGeom prst="rect">
              <a:avLst/>
            </a:prstGeom>
            <a:noFill/>
          </p:spPr>
          <p:txBody>
            <a:bodyPr wrap="square" rtlCol="0">
              <a:spAutoFit/>
            </a:bodyPr>
            <a:lstStyle/>
            <a:p>
              <a:r>
                <a:rPr lang="en-US" dirty="0"/>
                <a:t>t</a:t>
              </a:r>
            </a:p>
          </p:txBody>
        </p:sp>
        <p:sp>
          <p:nvSpPr>
            <p:cNvPr id="7" name="TextBox 6">
              <a:extLst>
                <a:ext uri="{FF2B5EF4-FFF2-40B4-BE49-F238E27FC236}">
                  <a16:creationId xmlns:a16="http://schemas.microsoft.com/office/drawing/2014/main" id="{819011AE-151F-E549-8949-A1510A11D749}"/>
                </a:ext>
              </a:extLst>
            </p:cNvPr>
            <p:cNvSpPr txBox="1"/>
            <p:nvPr/>
          </p:nvSpPr>
          <p:spPr>
            <a:xfrm>
              <a:off x="7696456" y="3834123"/>
              <a:ext cx="290286" cy="369332"/>
            </a:xfrm>
            <a:prstGeom prst="rect">
              <a:avLst/>
            </a:prstGeom>
            <a:noFill/>
          </p:spPr>
          <p:txBody>
            <a:bodyPr wrap="square" rtlCol="0">
              <a:spAutoFit/>
            </a:bodyPr>
            <a:lstStyle/>
            <a:p>
              <a:r>
                <a:rPr lang="en-US" dirty="0"/>
                <a:t>T</a:t>
              </a:r>
            </a:p>
          </p:txBody>
        </p:sp>
      </p:grpSp>
    </p:spTree>
    <p:extLst>
      <p:ext uri="{BB962C8B-B14F-4D97-AF65-F5344CB8AC3E}">
        <p14:creationId xmlns:p14="http://schemas.microsoft.com/office/powerpoint/2010/main" val="4206872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43AC-3AF2-B642-A2B7-35FC33DAB407}"/>
              </a:ext>
            </a:extLst>
          </p:cNvPr>
          <p:cNvSpPr>
            <a:spLocks noGrp="1"/>
          </p:cNvSpPr>
          <p:nvPr>
            <p:ph type="title"/>
          </p:nvPr>
        </p:nvSpPr>
        <p:spPr/>
        <p:txBody>
          <a:bodyPr/>
          <a:lstStyle/>
          <a:p>
            <a:r>
              <a:rPr lang="en-US" dirty="0"/>
              <a:t>Backwards Euler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FF89B6-A486-8A43-8B2D-E7B9EF089E02}"/>
                  </a:ext>
                </a:extLst>
              </p:cNvPr>
              <p:cNvSpPr>
                <a:spLocks noGrp="1"/>
              </p:cNvSpPr>
              <p:nvPr>
                <p:ph idx="1"/>
              </p:nvPr>
            </p:nvSpPr>
            <p:spPr>
              <a:xfrm>
                <a:off x="609600" y="2160495"/>
                <a:ext cx="7226300" cy="3965670"/>
              </a:xfrm>
            </p:spPr>
            <p:txBody>
              <a:bodyPr>
                <a:normAutofit fontScale="77500" lnSpcReduction="20000"/>
              </a:bodyPr>
              <a:lstStyle/>
              <a:p>
                <a:r>
                  <a:rPr lang="en-US" dirty="0"/>
                  <a:t>Backwards Euler for a function T(</a:t>
                </a:r>
                <a:r>
                  <a:rPr lang="en-US" dirty="0" err="1"/>
                  <a:t>r,t</a:t>
                </a:r>
                <a:r>
                  <a:rPr lang="en-US" dirty="0"/>
                  <a:t>)</a:t>
                </a:r>
              </a:p>
              <a:p>
                <a:pPr marL="0" indent="0">
                  <a:buNone/>
                </a:pPr>
                <a:r>
                  <a:rPr lang="en-US" b="0" dirty="0"/>
                  <a:t>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𝑑𝑡</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𝑑𝑡</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𝑟</m:t>
                        </m:r>
                      </m:den>
                    </m:f>
                  </m:oMath>
                </a14:m>
                <a:endParaRPr lang="en-US" dirty="0"/>
              </a:p>
              <a:p>
                <a:pPr marL="0" indent="0">
                  <a:buNone/>
                </a:pP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𝑑𝑡</m:t>
                        </m:r>
                        <m:r>
                          <a:rPr lang="en-US" i="1">
                            <a:latin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𝑟</m:t>
                        </m:r>
                      </m:den>
                    </m:f>
                    <m:r>
                      <a:rPr lang="en-US" b="0" i="1" smtClean="0">
                        <a:latin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𝜌</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𝑝</m:t>
                            </m:r>
                          </m:sub>
                        </m:sSub>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𝑟</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den>
                    </m:f>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𝑑𝑡</m:t>
                            </m:r>
                            <m:r>
                              <a:rPr lang="en-US" i="1">
                                <a:latin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𝜌</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𝑝</m:t>
                            </m:r>
                          </m:sub>
                        </m:sSub>
                      </m:den>
                    </m:f>
                    <m:r>
                      <a:rPr lang="en-US" i="1">
                        <a:latin typeface="Cambria Math" panose="02040503050406030204" pitchFamily="18" charset="0"/>
                        <a:ea typeface="Cambria Math" panose="02040503050406030204" pitchFamily="18" charset="0"/>
                      </a:rPr>
                      <m:t>𝑄</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ndParaRPr>
              </a:p>
              <a:p>
                <a:r>
                  <a:rPr lang="en-US" dirty="0"/>
                  <a:t>This differs from Forward Euler in that here we use (</a:t>
                </a:r>
                <a:r>
                  <a:rPr lang="en-US" dirty="0" err="1"/>
                  <a:t>r,t+dt</a:t>
                </a:r>
                <a:r>
                  <a:rPr lang="en-US" dirty="0"/>
                  <a:t>), instead of (</a:t>
                </a:r>
                <a:r>
                  <a:rPr lang="en-US" dirty="0" err="1"/>
                  <a:t>r,t</a:t>
                </a:r>
                <a:r>
                  <a:rPr lang="en-US" dirty="0"/>
                  <a:t>)</a:t>
                </a:r>
              </a:p>
              <a:p>
                <a:r>
                  <a:rPr lang="en-US" dirty="0"/>
                  <a:t>T</a:t>
                </a:r>
                <a:r>
                  <a:rPr lang="en-US" baseline="-25000" dirty="0"/>
                  <a:t>n+1</a:t>
                </a:r>
                <a:r>
                  <a:rPr lang="en-US" dirty="0"/>
                  <a:t> = T</a:t>
                </a:r>
                <a:r>
                  <a:rPr lang="en-US" baseline="-25000" dirty="0"/>
                  <a:t>n</a:t>
                </a:r>
                <a:r>
                  <a:rPr lang="en-US" dirty="0"/>
                  <a:t> + dt T’(</a:t>
                </a:r>
                <a:r>
                  <a:rPr lang="en-US" dirty="0" err="1"/>
                  <a:t>r,t+dt</a:t>
                </a:r>
                <a:r>
                  <a:rPr lang="en-US" dirty="0"/>
                  <a:t>), t</a:t>
                </a:r>
                <a:r>
                  <a:rPr lang="en-US" baseline="-25000" dirty="0"/>
                  <a:t>n+1</a:t>
                </a:r>
                <a:r>
                  <a:rPr lang="en-US" dirty="0"/>
                  <a:t> = </a:t>
                </a:r>
                <a:r>
                  <a:rPr lang="en-US" dirty="0" err="1"/>
                  <a:t>t</a:t>
                </a:r>
                <a:r>
                  <a:rPr lang="en-US" baseline="-25000" dirty="0" err="1"/>
                  <a:t>n</a:t>
                </a:r>
                <a:r>
                  <a:rPr lang="en-US" dirty="0"/>
                  <a:t> + </a:t>
                </a:r>
                <a:r>
                  <a:rPr lang="en-US" dirty="0" err="1"/>
                  <a:t>dt</a:t>
                </a:r>
                <a:endParaRPr lang="en-US" dirty="0"/>
              </a:p>
              <a:p>
                <a:r>
                  <a:rPr lang="en-US" dirty="0"/>
                  <a:t>The new approximation appears on both sides of the equation, thus this method needs to solve an algebraic equation for the unknown future state</a:t>
                </a:r>
              </a:p>
              <a:p>
                <a:r>
                  <a:rPr lang="en-US" dirty="0"/>
                  <a:t>This can be done with fixed-point iteration or non-linear solvers</a:t>
                </a:r>
              </a:p>
              <a:p>
                <a:r>
                  <a:rPr lang="en-US" dirty="0"/>
                  <a:t>Improved Euler is a form of explicit Euler (explicit trapezoidal rule), which takes the derivative at the midpoint</a:t>
                </a:r>
              </a:p>
            </p:txBody>
          </p:sp>
        </mc:Choice>
        <mc:Fallback xmlns="">
          <p:sp>
            <p:nvSpPr>
              <p:cNvPr id="3" name="Content Placeholder 2">
                <a:extLst>
                  <a:ext uri="{FF2B5EF4-FFF2-40B4-BE49-F238E27FC236}">
                    <a16:creationId xmlns:a16="http://schemas.microsoft.com/office/drawing/2014/main" id="{C6FF89B6-A486-8A43-8B2D-E7B9EF089E02}"/>
                  </a:ext>
                </a:extLst>
              </p:cNvPr>
              <p:cNvSpPr>
                <a:spLocks noGrp="1" noRot="1" noChangeAspect="1" noMove="1" noResize="1" noEditPoints="1" noAdjustHandles="1" noChangeArrowheads="1" noChangeShapeType="1" noTextEdit="1"/>
              </p:cNvSpPr>
              <p:nvPr>
                <p:ph idx="1"/>
              </p:nvPr>
            </p:nvSpPr>
            <p:spPr>
              <a:xfrm>
                <a:off x="609600" y="2160495"/>
                <a:ext cx="7226300" cy="3965670"/>
              </a:xfrm>
              <a:blipFill>
                <a:blip r:embed="rId2"/>
                <a:stretch>
                  <a:fillRect l="-703" t="-19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998B834-2688-814C-8F58-239144928A55}"/>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dirty="0"/>
          </a:p>
        </p:txBody>
      </p:sp>
      <p:pic>
        <p:nvPicPr>
          <p:cNvPr id="7" name="Picture 6">
            <a:extLst>
              <a:ext uri="{FF2B5EF4-FFF2-40B4-BE49-F238E27FC236}">
                <a16:creationId xmlns:a16="http://schemas.microsoft.com/office/drawing/2014/main" id="{353E9F51-5532-754C-9BBF-85A8497ABAB6}"/>
              </a:ext>
            </a:extLst>
          </p:cNvPr>
          <p:cNvPicPr>
            <a:picLocks noChangeAspect="1"/>
          </p:cNvPicPr>
          <p:nvPr/>
        </p:nvPicPr>
        <p:blipFill>
          <a:blip r:embed="rId3"/>
          <a:stretch>
            <a:fillRect/>
          </a:stretch>
        </p:blipFill>
        <p:spPr>
          <a:xfrm>
            <a:off x="7998690" y="2692400"/>
            <a:ext cx="4193309" cy="2882900"/>
          </a:xfrm>
          <a:prstGeom prst="rect">
            <a:avLst/>
          </a:prstGeom>
        </p:spPr>
      </p:pic>
      <p:sp>
        <p:nvSpPr>
          <p:cNvPr id="8" name="TextBox 7">
            <a:extLst>
              <a:ext uri="{FF2B5EF4-FFF2-40B4-BE49-F238E27FC236}">
                <a16:creationId xmlns:a16="http://schemas.microsoft.com/office/drawing/2014/main" id="{4F1100BC-8189-8644-836E-91D27D7ABCE9}"/>
              </a:ext>
            </a:extLst>
          </p:cNvPr>
          <p:cNvSpPr txBox="1"/>
          <p:nvPr/>
        </p:nvSpPr>
        <p:spPr>
          <a:xfrm>
            <a:off x="10160000" y="5411827"/>
            <a:ext cx="290286"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402065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C657-EABE-EB4F-9D4F-E6F8C7D6F217}"/>
              </a:ext>
            </a:extLst>
          </p:cNvPr>
          <p:cNvSpPr>
            <a:spLocks noGrp="1"/>
          </p:cNvSpPr>
          <p:nvPr>
            <p:ph type="title"/>
          </p:nvPr>
        </p:nvSpPr>
        <p:spPr/>
        <p:txBody>
          <a:bodyPr/>
          <a:lstStyle/>
          <a:p>
            <a:r>
              <a:rPr lang="en-US" dirty="0"/>
              <a:t>Explicit vs Implicit</a:t>
            </a:r>
          </a:p>
        </p:txBody>
      </p:sp>
      <p:sp>
        <p:nvSpPr>
          <p:cNvPr id="3" name="Content Placeholder 2">
            <a:extLst>
              <a:ext uri="{FF2B5EF4-FFF2-40B4-BE49-F238E27FC236}">
                <a16:creationId xmlns:a16="http://schemas.microsoft.com/office/drawing/2014/main" id="{93486D4E-1694-C44E-BB1D-F1DA0B76C9A9}"/>
              </a:ext>
            </a:extLst>
          </p:cNvPr>
          <p:cNvSpPr>
            <a:spLocks noGrp="1"/>
          </p:cNvSpPr>
          <p:nvPr>
            <p:ph idx="1"/>
          </p:nvPr>
        </p:nvSpPr>
        <p:spPr/>
        <p:txBody>
          <a:bodyPr>
            <a:normAutofit fontScale="92500"/>
          </a:bodyPr>
          <a:lstStyle/>
          <a:p>
            <a:r>
              <a:rPr lang="en-US" dirty="0"/>
              <a:t>Forward Euler is explicit</a:t>
            </a:r>
          </a:p>
          <a:p>
            <a:pPr lvl="1"/>
            <a:r>
              <a:rPr lang="en-US" dirty="0"/>
              <a:t>Explicit methods calculate the state of a system at a later time from the state of the system at the current time</a:t>
            </a:r>
          </a:p>
          <a:p>
            <a:pPr lvl="1"/>
            <a:r>
              <a:rPr lang="en-US" dirty="0"/>
              <a:t>Can be unstable if step size is too much</a:t>
            </a:r>
          </a:p>
          <a:p>
            <a:r>
              <a:rPr lang="en-US" dirty="0"/>
              <a:t>Backwards Euler is implicit</a:t>
            </a:r>
          </a:p>
          <a:p>
            <a:pPr lvl="1"/>
            <a:r>
              <a:rPr lang="en-US" dirty="0"/>
              <a:t>Implicit methods find a solution by solving an equation involving both the current state of the system and a later state </a:t>
            </a:r>
          </a:p>
          <a:p>
            <a:pPr lvl="1"/>
            <a:r>
              <a:rPr lang="en-US" dirty="0"/>
              <a:t>Implicit require an extra computation and they can be much harder to implement</a:t>
            </a:r>
          </a:p>
          <a:p>
            <a:pPr lvl="1"/>
            <a:r>
              <a:rPr lang="en-US" dirty="0"/>
              <a:t>Implicit methods are used because many problems arising in practice are stiff, for which the use of an explicit method requires very small timesteps</a:t>
            </a:r>
          </a:p>
          <a:p>
            <a:pPr lvl="1"/>
            <a:endParaRPr lang="en-US" dirty="0"/>
          </a:p>
        </p:txBody>
      </p:sp>
      <p:sp>
        <p:nvSpPr>
          <p:cNvPr id="4" name="Slide Number Placeholder 3">
            <a:extLst>
              <a:ext uri="{FF2B5EF4-FFF2-40B4-BE49-F238E27FC236}">
                <a16:creationId xmlns:a16="http://schemas.microsoft.com/office/drawing/2014/main" id="{3830AFB9-C757-6E40-BF70-89EFAB4ED2F9}"/>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017098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3A35-AE50-6E1D-A370-1CF9EC4523FB}"/>
              </a:ext>
            </a:extLst>
          </p:cNvPr>
          <p:cNvSpPr>
            <a:spLocks noGrp="1"/>
          </p:cNvSpPr>
          <p:nvPr>
            <p:ph type="title"/>
          </p:nvPr>
        </p:nvSpPr>
        <p:spPr/>
        <p:txBody>
          <a:bodyPr/>
          <a:lstStyle/>
          <a:p>
            <a:r>
              <a:rPr lang="en-US" dirty="0"/>
              <a:t>Stiff Equations</a:t>
            </a:r>
          </a:p>
        </p:txBody>
      </p:sp>
      <p:sp>
        <p:nvSpPr>
          <p:cNvPr id="3" name="Content Placeholder 2">
            <a:extLst>
              <a:ext uri="{FF2B5EF4-FFF2-40B4-BE49-F238E27FC236}">
                <a16:creationId xmlns:a16="http://schemas.microsoft.com/office/drawing/2014/main" id="{742524FA-926E-7300-FA49-217616E14B54}"/>
              </a:ext>
            </a:extLst>
          </p:cNvPr>
          <p:cNvSpPr>
            <a:spLocks noGrp="1"/>
          </p:cNvSpPr>
          <p:nvPr>
            <p:ph idx="1"/>
          </p:nvPr>
        </p:nvSpPr>
        <p:spPr>
          <a:xfrm>
            <a:off x="575919" y="1892139"/>
            <a:ext cx="10972800" cy="3965670"/>
          </a:xfrm>
        </p:spPr>
        <p:txBody>
          <a:bodyPr/>
          <a:lstStyle/>
          <a:p>
            <a:r>
              <a:rPr lang="en-US" sz="2000" dirty="0"/>
              <a:t>A stiff equation is a differential equation for which certain numerical methods for solving the equation are numerically unstable, unless the step size is taken to be extremely small</a:t>
            </a:r>
          </a:p>
          <a:p>
            <a:r>
              <a:rPr lang="en-US" sz="2000" dirty="0"/>
              <a:t>Consider the problem:</a:t>
            </a:r>
          </a:p>
          <a:p>
            <a:endParaRPr lang="en-US" sz="2000" dirty="0"/>
          </a:p>
          <a:p>
            <a:r>
              <a:rPr lang="en-US" sz="2000" dirty="0"/>
              <a:t>Where the exact solution is:</a:t>
            </a:r>
          </a:p>
          <a:p>
            <a:endParaRPr lang="en-US" sz="2000" dirty="0"/>
          </a:p>
          <a:p>
            <a:endParaRPr lang="en-US" sz="2000" dirty="0"/>
          </a:p>
          <a:p>
            <a:r>
              <a:rPr lang="en-US" sz="2000" dirty="0"/>
              <a:t>Euler's method with a step size of </a:t>
            </a:r>
            <a:r>
              <a:rPr lang="en-US" sz="2000" dirty="0" err="1"/>
              <a:t>ℎ</a:t>
            </a:r>
            <a:r>
              <a:rPr lang="en-US" sz="2000" dirty="0"/>
              <a:t>=1/4  oscillates wildly</a:t>
            </a:r>
          </a:p>
          <a:p>
            <a:r>
              <a:rPr lang="en-US" sz="2000" dirty="0"/>
              <a:t>Euler's method with half the step size, </a:t>
            </a:r>
            <a:r>
              <a:rPr lang="en-US" sz="2000" dirty="0" err="1"/>
              <a:t>ℎ</a:t>
            </a:r>
            <a:r>
              <a:rPr lang="en-US" sz="2000" dirty="0"/>
              <a:t>=/18, produces a solution within the graph boundaries, but oscillates about zero</a:t>
            </a:r>
          </a:p>
          <a:p>
            <a:r>
              <a:rPr lang="en-US" sz="2000" dirty="0"/>
              <a:t>The trapezoidal method (similar to backwards Euler) is implicit, and converges to the correct solution</a:t>
            </a:r>
          </a:p>
          <a:p>
            <a:endParaRPr lang="en-US" sz="2000" dirty="0"/>
          </a:p>
        </p:txBody>
      </p:sp>
      <p:sp>
        <p:nvSpPr>
          <p:cNvPr id="4" name="Slide Number Placeholder 3">
            <a:extLst>
              <a:ext uri="{FF2B5EF4-FFF2-40B4-BE49-F238E27FC236}">
                <a16:creationId xmlns:a16="http://schemas.microsoft.com/office/drawing/2014/main" id="{6CACF2C7-55C4-7159-B704-DCB5D651D98D}"/>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9BE915F9-1AAF-615C-AE51-11730040D061}"/>
              </a:ext>
            </a:extLst>
          </p:cNvPr>
          <p:cNvPicPr>
            <a:picLocks noChangeAspect="1"/>
          </p:cNvPicPr>
          <p:nvPr/>
        </p:nvPicPr>
        <p:blipFill>
          <a:blip r:embed="rId2"/>
          <a:stretch>
            <a:fillRect/>
          </a:stretch>
        </p:blipFill>
        <p:spPr>
          <a:xfrm>
            <a:off x="2007704" y="2902895"/>
            <a:ext cx="3152288" cy="429857"/>
          </a:xfrm>
          <a:prstGeom prst="rect">
            <a:avLst/>
          </a:prstGeom>
        </p:spPr>
      </p:pic>
      <p:pic>
        <p:nvPicPr>
          <p:cNvPr id="6" name="Picture 5">
            <a:extLst>
              <a:ext uri="{FF2B5EF4-FFF2-40B4-BE49-F238E27FC236}">
                <a16:creationId xmlns:a16="http://schemas.microsoft.com/office/drawing/2014/main" id="{1A1C83EC-BCC6-444A-1D79-9636B1A579EA}"/>
              </a:ext>
            </a:extLst>
          </p:cNvPr>
          <p:cNvPicPr>
            <a:picLocks noChangeAspect="1"/>
          </p:cNvPicPr>
          <p:nvPr/>
        </p:nvPicPr>
        <p:blipFill>
          <a:blip r:embed="rId3"/>
          <a:stretch>
            <a:fillRect/>
          </a:stretch>
        </p:blipFill>
        <p:spPr>
          <a:xfrm>
            <a:off x="2007704" y="3628335"/>
            <a:ext cx="3035852" cy="419129"/>
          </a:xfrm>
          <a:prstGeom prst="rect">
            <a:avLst/>
          </a:prstGeom>
        </p:spPr>
      </p:pic>
      <p:pic>
        <p:nvPicPr>
          <p:cNvPr id="1026" name="Picture 2">
            <a:extLst>
              <a:ext uri="{FF2B5EF4-FFF2-40B4-BE49-F238E27FC236}">
                <a16:creationId xmlns:a16="http://schemas.microsoft.com/office/drawing/2014/main" id="{6E344C48-BBAB-8D2A-BDC7-AFBEA837E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330" y="2496530"/>
            <a:ext cx="4806545" cy="18649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0C59A9-5939-F719-1B86-E50249AE979D}"/>
              </a:ext>
            </a:extLst>
          </p:cNvPr>
          <p:cNvPicPr>
            <a:picLocks noChangeAspect="1"/>
          </p:cNvPicPr>
          <p:nvPr/>
        </p:nvPicPr>
        <p:blipFill>
          <a:blip r:embed="rId5"/>
          <a:stretch>
            <a:fillRect/>
          </a:stretch>
        </p:blipFill>
        <p:spPr>
          <a:xfrm>
            <a:off x="3583848" y="5817018"/>
            <a:ext cx="4140200" cy="419100"/>
          </a:xfrm>
          <a:prstGeom prst="rect">
            <a:avLst/>
          </a:prstGeom>
        </p:spPr>
      </p:pic>
    </p:spTree>
    <p:extLst>
      <p:ext uri="{BB962C8B-B14F-4D97-AF65-F5344CB8AC3E}">
        <p14:creationId xmlns:p14="http://schemas.microsoft.com/office/powerpoint/2010/main" val="178011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A9B5-4C0D-9C4B-BD13-9E962EC1FCCD}"/>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3519C46E-DC3D-A645-8EA7-9D8BACF54E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53566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A9B5-4C0D-9C4B-BD13-9E962EC1FCCD}"/>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3519C46E-DC3D-A645-8EA7-9D8BACF54EAF}"/>
              </a:ext>
            </a:extLst>
          </p:cNvPr>
          <p:cNvSpPr>
            <a:spLocks noGrp="1"/>
          </p:cNvSpPr>
          <p:nvPr>
            <p:ph idx="1"/>
          </p:nvPr>
        </p:nvSpPr>
        <p:spPr>
          <a:xfrm>
            <a:off x="609600" y="2160495"/>
            <a:ext cx="5652052" cy="3965670"/>
          </a:xfrm>
        </p:spPr>
        <p:txBody>
          <a:bodyPr/>
          <a:lstStyle/>
          <a:p>
            <a:r>
              <a:rPr lang="en-US" dirty="0"/>
              <a:t>y’=t*exp(-2t)</a:t>
            </a:r>
          </a:p>
          <a:p>
            <a:r>
              <a:rPr lang="en-US" dirty="0"/>
              <a:t>y0=4</a:t>
            </a:r>
          </a:p>
          <a:p>
            <a:r>
              <a:rPr lang="en-US" dirty="0"/>
              <a:t>dt=0.5</a:t>
            </a:r>
          </a:p>
          <a:p>
            <a:r>
              <a:rPr lang="en-US" dirty="0"/>
              <a:t>Backwards Euler</a:t>
            </a:r>
          </a:p>
          <a:p>
            <a:endParaRPr lang="en-US" dirty="0"/>
          </a:p>
        </p:txBody>
      </p:sp>
      <p:pic>
        <p:nvPicPr>
          <p:cNvPr id="5" name="Picture 4">
            <a:extLst>
              <a:ext uri="{FF2B5EF4-FFF2-40B4-BE49-F238E27FC236}">
                <a16:creationId xmlns:a16="http://schemas.microsoft.com/office/drawing/2014/main" id="{553D173A-460C-97E7-0766-69D8E5DE557C}"/>
              </a:ext>
            </a:extLst>
          </p:cNvPr>
          <p:cNvPicPr>
            <a:picLocks noChangeAspect="1"/>
          </p:cNvPicPr>
          <p:nvPr/>
        </p:nvPicPr>
        <p:blipFill>
          <a:blip r:embed="rId2"/>
          <a:stretch>
            <a:fillRect/>
          </a:stretch>
        </p:blipFill>
        <p:spPr>
          <a:xfrm>
            <a:off x="6921500" y="2176465"/>
            <a:ext cx="4660900" cy="3949700"/>
          </a:xfrm>
          <a:prstGeom prst="rect">
            <a:avLst/>
          </a:prstGeom>
        </p:spPr>
      </p:pic>
    </p:spTree>
    <p:extLst>
      <p:ext uri="{BB962C8B-B14F-4D97-AF65-F5344CB8AC3E}">
        <p14:creationId xmlns:p14="http://schemas.microsoft.com/office/powerpoint/2010/main" val="220614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sz="4000" dirty="0"/>
              <a:t>Spatial discretization</a:t>
            </a:r>
          </a:p>
        </p:txBody>
      </p:sp>
    </p:spTree>
    <p:extLst>
      <p:ext uri="{BB962C8B-B14F-4D97-AF65-F5344CB8AC3E}">
        <p14:creationId xmlns:p14="http://schemas.microsoft.com/office/powerpoint/2010/main" val="1855067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9FDE-E482-B34E-8135-A2DE621C9AAA}"/>
              </a:ext>
            </a:extLst>
          </p:cNvPr>
          <p:cNvSpPr>
            <a:spLocks noGrp="1"/>
          </p:cNvSpPr>
          <p:nvPr>
            <p:ph type="title"/>
          </p:nvPr>
        </p:nvSpPr>
        <p:spPr/>
        <p:txBody>
          <a:bodyPr/>
          <a:lstStyle/>
          <a:p>
            <a:r>
              <a:rPr lang="en-US" dirty="0"/>
              <a:t>Spatial resolution</a:t>
            </a:r>
          </a:p>
        </p:txBody>
      </p:sp>
      <p:sp>
        <p:nvSpPr>
          <p:cNvPr id="3" name="Content Placeholder 2">
            <a:extLst>
              <a:ext uri="{FF2B5EF4-FFF2-40B4-BE49-F238E27FC236}">
                <a16:creationId xmlns:a16="http://schemas.microsoft.com/office/drawing/2014/main" id="{2535A2DD-DEDC-0644-A3B3-7BF9F89AFE55}"/>
              </a:ext>
            </a:extLst>
          </p:cNvPr>
          <p:cNvSpPr>
            <a:spLocks noGrp="1"/>
          </p:cNvSpPr>
          <p:nvPr>
            <p:ph idx="1"/>
          </p:nvPr>
        </p:nvSpPr>
        <p:spPr>
          <a:xfrm>
            <a:off x="609600" y="2160495"/>
            <a:ext cx="7696200" cy="4195856"/>
          </a:xfrm>
        </p:spPr>
        <p:txBody>
          <a:bodyPr>
            <a:normAutofit fontScale="92500" lnSpcReduction="10000"/>
          </a:bodyPr>
          <a:lstStyle/>
          <a:p>
            <a:r>
              <a:rPr lang="en-US" dirty="0"/>
              <a:t>To numerically solve in space, we need to discretize</a:t>
            </a:r>
          </a:p>
          <a:p>
            <a:pPr lvl="1"/>
            <a:r>
              <a:rPr lang="en-US" dirty="0"/>
              <a:t>Finite difference</a:t>
            </a:r>
          </a:p>
          <a:p>
            <a:pPr lvl="2"/>
            <a:r>
              <a:rPr lang="en-US" dirty="0"/>
              <a:t>convert differential equations into a system of equations that can be solved by matrix algebra techniques</a:t>
            </a:r>
          </a:p>
          <a:p>
            <a:pPr lvl="1"/>
            <a:r>
              <a:rPr lang="en-US" dirty="0"/>
              <a:t>Finite volume</a:t>
            </a:r>
          </a:p>
          <a:p>
            <a:pPr lvl="2"/>
            <a:r>
              <a:rPr lang="en-US" dirty="0"/>
              <a:t>volume integrals in a partial differential equation that contain a divergence term are converted to surface integrals, using the divergence theorem. These terms are then evaluated as fluxes at the surfaces of each finite volume</a:t>
            </a:r>
          </a:p>
          <a:p>
            <a:pPr lvl="1"/>
            <a:r>
              <a:rPr lang="en-US" dirty="0"/>
              <a:t>Finite element</a:t>
            </a:r>
          </a:p>
          <a:p>
            <a:pPr lvl="2"/>
            <a:r>
              <a:rPr lang="en-US" dirty="0"/>
              <a:t>subdivides a large system into smaller, simpler parts that are called finite elements, the equations that model these finite elements are then assembled into a larger system of equations that models the entire problem</a:t>
            </a:r>
          </a:p>
        </p:txBody>
      </p:sp>
      <p:sp>
        <p:nvSpPr>
          <p:cNvPr id="4" name="Slide Number Placeholder 3">
            <a:extLst>
              <a:ext uri="{FF2B5EF4-FFF2-40B4-BE49-F238E27FC236}">
                <a16:creationId xmlns:a16="http://schemas.microsoft.com/office/drawing/2014/main" id="{82CE07CA-A6D8-1C44-805A-C5C35645C1F3}"/>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7" name="Picture 6">
            <a:extLst>
              <a:ext uri="{FF2B5EF4-FFF2-40B4-BE49-F238E27FC236}">
                <a16:creationId xmlns:a16="http://schemas.microsoft.com/office/drawing/2014/main" id="{F7D6C43C-CAEE-314F-8C88-94529A7B837C}"/>
              </a:ext>
            </a:extLst>
          </p:cNvPr>
          <p:cNvPicPr>
            <a:picLocks noChangeAspect="1"/>
          </p:cNvPicPr>
          <p:nvPr/>
        </p:nvPicPr>
        <p:blipFill>
          <a:blip r:embed="rId2"/>
          <a:stretch>
            <a:fillRect/>
          </a:stretch>
        </p:blipFill>
        <p:spPr>
          <a:xfrm>
            <a:off x="8839200" y="1400177"/>
            <a:ext cx="2286000" cy="4706471"/>
          </a:xfrm>
          <a:prstGeom prst="rect">
            <a:avLst/>
          </a:prstGeom>
        </p:spPr>
      </p:pic>
    </p:spTree>
    <p:extLst>
      <p:ext uri="{BB962C8B-B14F-4D97-AF65-F5344CB8AC3E}">
        <p14:creationId xmlns:p14="http://schemas.microsoft.com/office/powerpoint/2010/main" val="422667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4366-0388-3147-997A-5ECDADDDA1BB}"/>
              </a:ext>
            </a:extLst>
          </p:cNvPr>
          <p:cNvSpPr>
            <a:spLocks noGrp="1"/>
          </p:cNvSpPr>
          <p:nvPr>
            <p:ph type="title"/>
          </p:nvPr>
        </p:nvSpPr>
        <p:spPr/>
        <p:txBody>
          <a:bodyPr/>
          <a:lstStyle/>
          <a:p>
            <a:r>
              <a:rPr lang="en-US" dirty="0"/>
              <a:t>Finite Difference</a:t>
            </a:r>
          </a:p>
        </p:txBody>
      </p:sp>
      <p:sp>
        <p:nvSpPr>
          <p:cNvPr id="3" name="Content Placeholder 2">
            <a:extLst>
              <a:ext uri="{FF2B5EF4-FFF2-40B4-BE49-F238E27FC236}">
                <a16:creationId xmlns:a16="http://schemas.microsoft.com/office/drawing/2014/main" id="{A6CC90F5-43BE-F04F-8F55-01A35D218C2C}"/>
              </a:ext>
            </a:extLst>
          </p:cNvPr>
          <p:cNvSpPr>
            <a:spLocks noGrp="1"/>
          </p:cNvSpPr>
          <p:nvPr>
            <p:ph idx="1"/>
          </p:nvPr>
        </p:nvSpPr>
        <p:spPr>
          <a:xfrm>
            <a:off x="609600" y="2160495"/>
            <a:ext cx="5514522" cy="3965670"/>
          </a:xfrm>
        </p:spPr>
        <p:txBody>
          <a:bodyPr>
            <a:noAutofit/>
          </a:bodyPr>
          <a:lstStyle/>
          <a:p>
            <a:r>
              <a:rPr lang="en-US" sz="2200" dirty="0"/>
              <a:t>The finite difference method solves on a grid and uses numerical derivatives</a:t>
            </a:r>
          </a:p>
          <a:p>
            <a:r>
              <a:rPr lang="en-US" sz="2200" dirty="0"/>
              <a:t>Derivatives are approximated by differences</a:t>
            </a:r>
          </a:p>
          <a:p>
            <a:r>
              <a:rPr lang="en-US" sz="2200" dirty="0"/>
              <a:t>Boundary conditions must have either a fixed T or dT/</a:t>
            </a:r>
            <a:r>
              <a:rPr lang="en-US" sz="2200" dirty="0" err="1"/>
              <a:t>dr</a:t>
            </a:r>
            <a:endParaRPr lang="en-US" sz="2200" dirty="0"/>
          </a:p>
          <a:p>
            <a:r>
              <a:rPr lang="en-US" sz="2200" dirty="0"/>
              <a:t>Typically restricted to handle rectangular shapes</a:t>
            </a:r>
          </a:p>
          <a:p>
            <a:r>
              <a:rPr lang="en-US" sz="2200" dirty="0"/>
              <a:t>Once you compute the time derivative, you can use either forward or backward Euler to march through time</a:t>
            </a:r>
          </a:p>
          <a:p>
            <a:endParaRPr lang="en-US" sz="2200" dirty="0"/>
          </a:p>
        </p:txBody>
      </p:sp>
      <p:sp>
        <p:nvSpPr>
          <p:cNvPr id="4" name="Slide Number Placeholder 3">
            <a:extLst>
              <a:ext uri="{FF2B5EF4-FFF2-40B4-BE49-F238E27FC236}">
                <a16:creationId xmlns:a16="http://schemas.microsoft.com/office/drawing/2014/main" id="{BABE99A8-8916-5A45-9BFC-3901118351A3}"/>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grpSp>
        <p:nvGrpSpPr>
          <p:cNvPr id="5" name="Group 4">
            <a:extLst>
              <a:ext uri="{FF2B5EF4-FFF2-40B4-BE49-F238E27FC236}">
                <a16:creationId xmlns:a16="http://schemas.microsoft.com/office/drawing/2014/main" id="{4839D24A-DD8B-4D45-B624-38E597DEE609}"/>
              </a:ext>
            </a:extLst>
          </p:cNvPr>
          <p:cNvGrpSpPr/>
          <p:nvPr/>
        </p:nvGrpSpPr>
        <p:grpSpPr>
          <a:xfrm>
            <a:off x="7245537" y="2293727"/>
            <a:ext cx="3157897" cy="442685"/>
            <a:chOff x="2711637" y="1527025"/>
            <a:chExt cx="3157897" cy="442685"/>
          </a:xfrm>
        </p:grpSpPr>
        <p:cxnSp>
          <p:nvCxnSpPr>
            <p:cNvPr id="6" name="Straight Connector 5">
              <a:extLst>
                <a:ext uri="{FF2B5EF4-FFF2-40B4-BE49-F238E27FC236}">
                  <a16:creationId xmlns:a16="http://schemas.microsoft.com/office/drawing/2014/main" id="{A36EA94A-0582-744A-9D9F-E0E2EF548B18}"/>
                </a:ext>
              </a:extLst>
            </p:cNvPr>
            <p:cNvCxnSpPr/>
            <p:nvPr/>
          </p:nvCxnSpPr>
          <p:spPr>
            <a:xfrm>
              <a:off x="2742480" y="1942278"/>
              <a:ext cx="307219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6691FD9A-F719-4E4A-AE09-99E101102E75}"/>
                </a:ext>
              </a:extLst>
            </p:cNvPr>
            <p:cNvSpPr/>
            <p:nvPr/>
          </p:nvSpPr>
          <p:spPr>
            <a:xfrm>
              <a:off x="5814670" y="1914846"/>
              <a:ext cx="54864" cy="548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3195FFA-CCA5-BC48-A7EF-F3E7A4D35E06}"/>
                </a:ext>
              </a:extLst>
            </p:cNvPr>
            <p:cNvSpPr/>
            <p:nvPr/>
          </p:nvSpPr>
          <p:spPr>
            <a:xfrm>
              <a:off x="5194065" y="1914846"/>
              <a:ext cx="54864" cy="548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55032-B234-7449-8BBF-367D66A6E674}"/>
                </a:ext>
              </a:extLst>
            </p:cNvPr>
            <p:cNvSpPr/>
            <p:nvPr/>
          </p:nvSpPr>
          <p:spPr>
            <a:xfrm>
              <a:off x="3332244" y="1914846"/>
              <a:ext cx="54864" cy="548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E441F08-AC09-5F40-B724-74AA901362C5}"/>
                </a:ext>
              </a:extLst>
            </p:cNvPr>
            <p:cNvSpPr/>
            <p:nvPr/>
          </p:nvSpPr>
          <p:spPr>
            <a:xfrm>
              <a:off x="3952851" y="1914846"/>
              <a:ext cx="54864" cy="548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651ED9-1CBD-294A-855D-5F84A7633D60}"/>
                </a:ext>
              </a:extLst>
            </p:cNvPr>
            <p:cNvSpPr/>
            <p:nvPr/>
          </p:nvSpPr>
          <p:spPr>
            <a:xfrm>
              <a:off x="4573458" y="1914846"/>
              <a:ext cx="54864" cy="548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BEFA727-065B-0644-8D12-FA09B2AFCCD5}"/>
                </a:ext>
              </a:extLst>
            </p:cNvPr>
            <p:cNvSpPr/>
            <p:nvPr/>
          </p:nvSpPr>
          <p:spPr>
            <a:xfrm>
              <a:off x="2711637" y="1914846"/>
              <a:ext cx="54864" cy="548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633F9B-D0A4-A041-9E48-F13F5C9B23BD}"/>
                </a:ext>
              </a:extLst>
            </p:cNvPr>
            <p:cNvSpPr txBox="1"/>
            <p:nvPr/>
          </p:nvSpPr>
          <p:spPr>
            <a:xfrm>
              <a:off x="3387108" y="1534170"/>
              <a:ext cx="1030678" cy="338554"/>
            </a:xfrm>
            <a:prstGeom prst="rect">
              <a:avLst/>
            </a:prstGeom>
            <a:noFill/>
          </p:spPr>
          <p:txBody>
            <a:bodyPr wrap="square" rtlCol="0">
              <a:spAutoFit/>
            </a:bodyPr>
            <a:lstStyle/>
            <a:p>
              <a:r>
                <a:rPr lang="en-US" sz="1600" i="1" dirty="0">
                  <a:latin typeface="Times New Roman"/>
                  <a:cs typeface="Times New Roman"/>
                </a:rPr>
                <a:t>T</a:t>
              </a:r>
              <a:r>
                <a:rPr lang="en-US" sz="1600" dirty="0">
                  <a:latin typeface="Times New Roman"/>
                  <a:cs typeface="Times New Roman"/>
                </a:rPr>
                <a:t>(</a:t>
              </a:r>
              <a:r>
                <a:rPr lang="en-US" sz="1600" i="1" dirty="0">
                  <a:latin typeface="Times New Roman"/>
                  <a:cs typeface="Times New Roman"/>
                </a:rPr>
                <a:t>r – h, t</a:t>
              </a:r>
              <a:r>
                <a:rPr lang="en-US" sz="1600" dirty="0">
                  <a:latin typeface="Times New Roman"/>
                  <a:cs typeface="Times New Roman"/>
                </a:rPr>
                <a:t>)</a:t>
              </a:r>
              <a:endParaRPr lang="en-US" sz="1600" i="1" dirty="0">
                <a:latin typeface="Times New Roman"/>
                <a:cs typeface="Times New Roman"/>
              </a:endParaRPr>
            </a:p>
          </p:txBody>
        </p:sp>
        <p:sp>
          <p:nvSpPr>
            <p:cNvPr id="14" name="TextBox 13">
              <a:extLst>
                <a:ext uri="{FF2B5EF4-FFF2-40B4-BE49-F238E27FC236}">
                  <a16:creationId xmlns:a16="http://schemas.microsoft.com/office/drawing/2014/main" id="{90026DB0-DA38-3342-9650-B97FA6860D0D}"/>
                </a:ext>
              </a:extLst>
            </p:cNvPr>
            <p:cNvSpPr txBox="1"/>
            <p:nvPr/>
          </p:nvSpPr>
          <p:spPr>
            <a:xfrm>
              <a:off x="4737588" y="1527025"/>
              <a:ext cx="1131945" cy="338554"/>
            </a:xfrm>
            <a:prstGeom prst="rect">
              <a:avLst/>
            </a:prstGeom>
            <a:noFill/>
          </p:spPr>
          <p:txBody>
            <a:bodyPr wrap="square" rtlCol="0">
              <a:spAutoFit/>
            </a:bodyPr>
            <a:lstStyle/>
            <a:p>
              <a:r>
                <a:rPr lang="en-US" sz="1600" i="1" dirty="0">
                  <a:latin typeface="Times New Roman"/>
                  <a:cs typeface="Times New Roman"/>
                </a:rPr>
                <a:t>T</a:t>
              </a:r>
              <a:r>
                <a:rPr lang="en-US" sz="1600" dirty="0">
                  <a:latin typeface="Times New Roman"/>
                  <a:cs typeface="Times New Roman"/>
                </a:rPr>
                <a:t>(</a:t>
              </a:r>
              <a:r>
                <a:rPr lang="en-US" sz="1600" i="1" dirty="0">
                  <a:latin typeface="Times New Roman"/>
                  <a:cs typeface="Times New Roman"/>
                </a:rPr>
                <a:t>r + h, t</a:t>
              </a:r>
              <a:r>
                <a:rPr lang="en-US" sz="1600" dirty="0">
                  <a:latin typeface="Times New Roman"/>
                  <a:cs typeface="Times New Roman"/>
                </a:rPr>
                <a:t>)</a:t>
              </a:r>
              <a:endParaRPr lang="en-US" sz="1600" i="1" dirty="0">
                <a:latin typeface="Times New Roman"/>
                <a:cs typeface="Times New Roman"/>
              </a:endParaRPr>
            </a:p>
          </p:txBody>
        </p:sp>
        <p:sp>
          <p:nvSpPr>
            <p:cNvPr id="15" name="TextBox 14">
              <a:extLst>
                <a:ext uri="{FF2B5EF4-FFF2-40B4-BE49-F238E27FC236}">
                  <a16:creationId xmlns:a16="http://schemas.microsoft.com/office/drawing/2014/main" id="{619F3B4A-F1C6-F341-BB65-AC6D025FB66D}"/>
                </a:ext>
              </a:extLst>
            </p:cNvPr>
            <p:cNvSpPr txBox="1"/>
            <p:nvPr/>
          </p:nvSpPr>
          <p:spPr>
            <a:xfrm>
              <a:off x="4247732" y="1527025"/>
              <a:ext cx="701524" cy="338554"/>
            </a:xfrm>
            <a:prstGeom prst="rect">
              <a:avLst/>
            </a:prstGeom>
            <a:noFill/>
          </p:spPr>
          <p:txBody>
            <a:bodyPr wrap="square" rtlCol="0">
              <a:spAutoFit/>
            </a:bodyPr>
            <a:lstStyle/>
            <a:p>
              <a:r>
                <a:rPr lang="en-US" sz="1600" i="1" dirty="0">
                  <a:latin typeface="Times New Roman"/>
                  <a:cs typeface="Times New Roman"/>
                </a:rPr>
                <a:t>T</a:t>
              </a:r>
              <a:r>
                <a:rPr lang="en-US" sz="1600" dirty="0">
                  <a:latin typeface="Times New Roman"/>
                  <a:cs typeface="Times New Roman"/>
                </a:rPr>
                <a:t>(</a:t>
              </a:r>
              <a:r>
                <a:rPr lang="en-US" sz="1600" i="1" dirty="0">
                  <a:latin typeface="Times New Roman"/>
                  <a:cs typeface="Times New Roman"/>
                </a:rPr>
                <a:t>r, t</a:t>
              </a:r>
              <a:r>
                <a:rPr lang="en-US" sz="1600" dirty="0">
                  <a:latin typeface="Times New Roman"/>
                  <a:cs typeface="Times New Roman"/>
                </a:rPr>
                <a:t>)</a:t>
              </a:r>
              <a:endParaRPr lang="en-US" sz="1600" i="1" dirty="0">
                <a:latin typeface="Times New Roman"/>
                <a:cs typeface="Times New Roman"/>
              </a:endParaRPr>
            </a:p>
          </p:txBody>
        </p:sp>
      </p:grpSp>
      <p:pic>
        <p:nvPicPr>
          <p:cNvPr id="16" name="Picture 15" descr="latex-image-1.pdf">
            <a:extLst>
              <a:ext uri="{FF2B5EF4-FFF2-40B4-BE49-F238E27FC236}">
                <a16:creationId xmlns:a16="http://schemas.microsoft.com/office/drawing/2014/main" id="{73BBFCFE-CB35-7040-95AB-B29EA5373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897" y="3192025"/>
            <a:ext cx="3434729" cy="394149"/>
          </a:xfrm>
          <a:prstGeom prst="rect">
            <a:avLst/>
          </a:prstGeom>
        </p:spPr>
      </p:pic>
      <p:pic>
        <p:nvPicPr>
          <p:cNvPr id="17" name="Picture 16" descr="latex-image-1.pdf">
            <a:extLst>
              <a:ext uri="{FF2B5EF4-FFF2-40B4-BE49-F238E27FC236}">
                <a16:creationId xmlns:a16="http://schemas.microsoft.com/office/drawing/2014/main" id="{9AF70886-FED1-B742-BBAD-9427B7357785}"/>
              </a:ext>
            </a:extLst>
          </p:cNvPr>
          <p:cNvPicPr>
            <a:picLocks noChangeAspect="1"/>
          </p:cNvPicPr>
          <p:nvPr/>
        </p:nvPicPr>
        <p:blipFill rotWithShape="1">
          <a:blip r:embed="rId3">
            <a:extLst>
              <a:ext uri="{28A0092B-C50C-407E-A947-70E740481C1C}">
                <a14:useLocalDpi xmlns:a14="http://schemas.microsoft.com/office/drawing/2010/main" val="0"/>
              </a:ext>
            </a:extLst>
          </a:blip>
          <a:srcRect r="68550"/>
          <a:stretch/>
        </p:blipFill>
        <p:spPr>
          <a:xfrm>
            <a:off x="6259048" y="3903402"/>
            <a:ext cx="1701697" cy="462559"/>
          </a:xfrm>
          <a:prstGeom prst="rect">
            <a:avLst/>
          </a:prstGeom>
        </p:spPr>
      </p:pic>
      <p:pic>
        <p:nvPicPr>
          <p:cNvPr id="18" name="Picture 17" descr="latex-image-1.pdf">
            <a:extLst>
              <a:ext uri="{FF2B5EF4-FFF2-40B4-BE49-F238E27FC236}">
                <a16:creationId xmlns:a16="http://schemas.microsoft.com/office/drawing/2014/main" id="{E8195F20-576E-BE4F-9E1B-38039901D9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628" y="4805487"/>
            <a:ext cx="2224315" cy="425367"/>
          </a:xfrm>
          <a:prstGeom prst="rect">
            <a:avLst/>
          </a:prstGeom>
        </p:spPr>
      </p:pic>
      <p:pic>
        <p:nvPicPr>
          <p:cNvPr id="19" name="Picture 18" descr="latex-image-1.pdf">
            <a:extLst>
              <a:ext uri="{FF2B5EF4-FFF2-40B4-BE49-F238E27FC236}">
                <a16:creationId xmlns:a16="http://schemas.microsoft.com/office/drawing/2014/main" id="{2D69ABA6-EFEA-6945-8A5D-F34E8D828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2869" y="4805488"/>
            <a:ext cx="3638242" cy="425367"/>
          </a:xfrm>
          <a:prstGeom prst="rect">
            <a:avLst/>
          </a:prstGeom>
        </p:spPr>
      </p:pic>
      <p:pic>
        <p:nvPicPr>
          <p:cNvPr id="20" name="Picture 19" descr="latex-image-1.pdf">
            <a:extLst>
              <a:ext uri="{FF2B5EF4-FFF2-40B4-BE49-F238E27FC236}">
                <a16:creationId xmlns:a16="http://schemas.microsoft.com/office/drawing/2014/main" id="{2A14D8DB-1E21-574F-82EE-D9F516DDEC1C}"/>
              </a:ext>
            </a:extLst>
          </p:cNvPr>
          <p:cNvPicPr>
            <a:picLocks noChangeAspect="1"/>
          </p:cNvPicPr>
          <p:nvPr/>
        </p:nvPicPr>
        <p:blipFill rotWithShape="1">
          <a:blip r:embed="rId3">
            <a:extLst>
              <a:ext uri="{28A0092B-C50C-407E-A947-70E740481C1C}">
                <a14:useLocalDpi xmlns:a14="http://schemas.microsoft.com/office/drawing/2010/main" val="0"/>
              </a:ext>
            </a:extLst>
          </a:blip>
          <a:srcRect l="31575"/>
          <a:stretch/>
        </p:blipFill>
        <p:spPr>
          <a:xfrm>
            <a:off x="8001000" y="3903403"/>
            <a:ext cx="3702369" cy="4625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2521B60-6994-8640-AD4D-A2A35C9CC5ED}"/>
                  </a:ext>
                </a:extLst>
              </p:cNvPr>
              <p:cNvSpPr txBox="1"/>
              <p:nvPr/>
            </p:nvSpPr>
            <p:spPr>
              <a:xfrm>
                <a:off x="8442975" y="1175376"/>
                <a:ext cx="2679708" cy="532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m:oMathPara>
                </a14:m>
                <a:endParaRPr lang="en-US" dirty="0"/>
              </a:p>
            </p:txBody>
          </p:sp>
        </mc:Choice>
        <mc:Fallback xmlns="">
          <p:sp>
            <p:nvSpPr>
              <p:cNvPr id="22" name="TextBox 21">
                <a:extLst>
                  <a:ext uri="{FF2B5EF4-FFF2-40B4-BE49-F238E27FC236}">
                    <a16:creationId xmlns:a16="http://schemas.microsoft.com/office/drawing/2014/main" id="{A2521B60-6994-8640-AD4D-A2A35C9CC5ED}"/>
                  </a:ext>
                </a:extLst>
              </p:cNvPr>
              <p:cNvSpPr txBox="1">
                <a:spLocks noRot="1" noChangeAspect="1" noMove="1" noResize="1" noEditPoints="1" noAdjustHandles="1" noChangeArrowheads="1" noChangeShapeType="1" noTextEdit="1"/>
              </p:cNvSpPr>
              <p:nvPr/>
            </p:nvSpPr>
            <p:spPr>
              <a:xfrm>
                <a:off x="8442975" y="1175376"/>
                <a:ext cx="2679708" cy="532582"/>
              </a:xfrm>
              <a:prstGeom prst="rect">
                <a:avLst/>
              </a:prstGeom>
              <a:blipFill>
                <a:blip r:embed="rId6"/>
                <a:stretch>
                  <a:fillRect l="-1878" t="-2326" r="-1408" b="-13953"/>
                </a:stretch>
              </a:blipFill>
            </p:spPr>
            <p:txBody>
              <a:bodyPr/>
              <a:lstStyle/>
              <a:p>
                <a:r>
                  <a:rPr lang="en-US">
                    <a:noFill/>
                  </a:rPr>
                  <a:t> </a:t>
                </a:r>
              </a:p>
            </p:txBody>
          </p:sp>
        </mc:Fallback>
      </mc:AlternateContent>
    </p:spTree>
    <p:extLst>
      <p:ext uri="{BB962C8B-B14F-4D97-AF65-F5344CB8AC3E}">
        <p14:creationId xmlns:p14="http://schemas.microsoft.com/office/powerpoint/2010/main" val="812614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9C05-A973-D94F-AE36-D459DFE7B628}"/>
              </a:ext>
            </a:extLst>
          </p:cNvPr>
          <p:cNvSpPr>
            <a:spLocks noGrp="1"/>
          </p:cNvSpPr>
          <p:nvPr>
            <p:ph type="title"/>
          </p:nvPr>
        </p:nvSpPr>
        <p:spPr/>
        <p:txBody>
          <a:bodyPr/>
          <a:lstStyle/>
          <a:p>
            <a:r>
              <a:rPr lang="en-US" dirty="0"/>
              <a:t>Finite Volume</a:t>
            </a:r>
          </a:p>
        </p:txBody>
      </p:sp>
      <p:sp>
        <p:nvSpPr>
          <p:cNvPr id="3" name="Content Placeholder 2">
            <a:extLst>
              <a:ext uri="{FF2B5EF4-FFF2-40B4-BE49-F238E27FC236}">
                <a16:creationId xmlns:a16="http://schemas.microsoft.com/office/drawing/2014/main" id="{52A7553F-59C6-414D-B340-1FEF6CE4F74F}"/>
              </a:ext>
            </a:extLst>
          </p:cNvPr>
          <p:cNvSpPr>
            <a:spLocks noGrp="1"/>
          </p:cNvSpPr>
          <p:nvPr>
            <p:ph idx="1"/>
          </p:nvPr>
        </p:nvSpPr>
        <p:spPr>
          <a:xfrm>
            <a:off x="609600" y="2160495"/>
            <a:ext cx="5324475" cy="3965670"/>
          </a:xfrm>
        </p:spPr>
        <p:txBody>
          <a:bodyPr>
            <a:normAutofit fontScale="85000" lnSpcReduction="10000"/>
          </a:bodyPr>
          <a:lstStyle/>
          <a:p>
            <a:r>
              <a:rPr lang="en-US" dirty="0"/>
              <a:t>Discretize the domain by subdomains</a:t>
            </a:r>
          </a:p>
          <a:p>
            <a:pPr lvl="1"/>
            <a:r>
              <a:rPr lang="en-US" dirty="0"/>
              <a:t>Domain size h</a:t>
            </a:r>
          </a:p>
          <a:p>
            <a:pPr lvl="1"/>
            <a:r>
              <a:rPr lang="en-US" dirty="0"/>
              <a:t>We place points in the subdomain centers and on either boundary</a:t>
            </a:r>
          </a:p>
          <a:p>
            <a:r>
              <a:rPr lang="en-US" dirty="0"/>
              <a:t>The finite volume method balances fluxes across the boundaries of your divided subdomains</a:t>
            </a:r>
          </a:p>
          <a:p>
            <a:r>
              <a:rPr lang="en-US" dirty="0"/>
              <a:t>Integrate our PDE across the subdomain</a:t>
            </a:r>
          </a:p>
          <a:p>
            <a:r>
              <a:rPr lang="en-US" dirty="0"/>
              <a:t>Evaluate the integral using a linear approximation of the variable</a:t>
            </a:r>
          </a:p>
          <a:p>
            <a:r>
              <a:rPr lang="en-US" dirty="0"/>
              <a:t>Restricted to flux boundary conditions, often used in flow-type problems</a:t>
            </a:r>
          </a:p>
          <a:p>
            <a:endParaRPr lang="en-US" dirty="0"/>
          </a:p>
        </p:txBody>
      </p:sp>
      <p:sp>
        <p:nvSpPr>
          <p:cNvPr id="4" name="Slide Number Placeholder 3">
            <a:extLst>
              <a:ext uri="{FF2B5EF4-FFF2-40B4-BE49-F238E27FC236}">
                <a16:creationId xmlns:a16="http://schemas.microsoft.com/office/drawing/2014/main" id="{3F2CA8D5-5DAD-D143-8BA9-3EB60F25CAE8}"/>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45" name="Picture 44">
            <a:extLst>
              <a:ext uri="{FF2B5EF4-FFF2-40B4-BE49-F238E27FC236}">
                <a16:creationId xmlns:a16="http://schemas.microsoft.com/office/drawing/2014/main" id="{8116D106-D480-C544-B835-ED32EED2E781}"/>
              </a:ext>
            </a:extLst>
          </p:cNvPr>
          <p:cNvPicPr>
            <a:picLocks noChangeAspect="1"/>
          </p:cNvPicPr>
          <p:nvPr/>
        </p:nvPicPr>
        <p:blipFill>
          <a:blip r:embed="rId2"/>
          <a:stretch>
            <a:fillRect/>
          </a:stretch>
        </p:blipFill>
        <p:spPr>
          <a:xfrm>
            <a:off x="6670398" y="2363882"/>
            <a:ext cx="4314825" cy="548237"/>
          </a:xfrm>
          <a:prstGeom prst="rect">
            <a:avLst/>
          </a:prstGeom>
        </p:spPr>
      </p:pic>
      <p:pic>
        <p:nvPicPr>
          <p:cNvPr id="46" name="Picture 45" descr="latex-image-1.pdf">
            <a:extLst>
              <a:ext uri="{FF2B5EF4-FFF2-40B4-BE49-F238E27FC236}">
                <a16:creationId xmlns:a16="http://schemas.microsoft.com/office/drawing/2014/main" id="{7A092FB9-2C6F-9944-8E4C-3812AD045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7741" y="4236689"/>
            <a:ext cx="2781300" cy="596900"/>
          </a:xfrm>
          <a:prstGeom prst="rect">
            <a:avLst/>
          </a:prstGeom>
        </p:spPr>
      </p:pic>
      <p:pic>
        <p:nvPicPr>
          <p:cNvPr id="47" name="Picture 46" descr="latex-image-1.pdf">
            <a:extLst>
              <a:ext uri="{FF2B5EF4-FFF2-40B4-BE49-F238E27FC236}">
                <a16:creationId xmlns:a16="http://schemas.microsoft.com/office/drawing/2014/main" id="{344A8621-2354-F740-B5B0-D102AAFE7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50" y="3496458"/>
            <a:ext cx="2501900" cy="584200"/>
          </a:xfrm>
          <a:prstGeom prst="rect">
            <a:avLst/>
          </a:prstGeom>
        </p:spPr>
      </p:pic>
      <p:pic>
        <p:nvPicPr>
          <p:cNvPr id="48" name="Picture 47" descr="latex-image-1.pdf">
            <a:extLst>
              <a:ext uri="{FF2B5EF4-FFF2-40B4-BE49-F238E27FC236}">
                <a16:creationId xmlns:a16="http://schemas.microsoft.com/office/drawing/2014/main" id="{D67626A1-23C4-5545-AF89-69092BC96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0550" y="5680853"/>
            <a:ext cx="3594100" cy="558800"/>
          </a:xfrm>
          <a:prstGeom prst="rect">
            <a:avLst/>
          </a:prstGeom>
        </p:spPr>
      </p:pic>
      <p:pic>
        <p:nvPicPr>
          <p:cNvPr id="49" name="Picture 48" descr="latex-image-1.pdf">
            <a:extLst>
              <a:ext uri="{FF2B5EF4-FFF2-40B4-BE49-F238E27FC236}">
                <a16:creationId xmlns:a16="http://schemas.microsoft.com/office/drawing/2014/main" id="{5B4F3698-5F79-7A42-9E42-CDAC4D227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0250" y="5068153"/>
            <a:ext cx="3314700" cy="508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3D0647-8F54-4943-9944-29D35B49FC3F}"/>
                  </a:ext>
                </a:extLst>
              </p:cNvPr>
              <p:cNvSpPr txBox="1"/>
              <p:nvPr/>
            </p:nvSpPr>
            <p:spPr>
              <a:xfrm>
                <a:off x="8442975" y="1175376"/>
                <a:ext cx="2679708" cy="532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m:oMathPara>
                </a14:m>
                <a:endParaRPr lang="en-US" dirty="0"/>
              </a:p>
            </p:txBody>
          </p:sp>
        </mc:Choice>
        <mc:Fallback xmlns="">
          <p:sp>
            <p:nvSpPr>
              <p:cNvPr id="10" name="TextBox 9">
                <a:extLst>
                  <a:ext uri="{FF2B5EF4-FFF2-40B4-BE49-F238E27FC236}">
                    <a16:creationId xmlns:a16="http://schemas.microsoft.com/office/drawing/2014/main" id="{7B3D0647-8F54-4943-9944-29D35B49FC3F}"/>
                  </a:ext>
                </a:extLst>
              </p:cNvPr>
              <p:cNvSpPr txBox="1">
                <a:spLocks noRot="1" noChangeAspect="1" noMove="1" noResize="1" noEditPoints="1" noAdjustHandles="1" noChangeArrowheads="1" noChangeShapeType="1" noTextEdit="1"/>
              </p:cNvSpPr>
              <p:nvPr/>
            </p:nvSpPr>
            <p:spPr>
              <a:xfrm>
                <a:off x="8442975" y="1175376"/>
                <a:ext cx="2679708" cy="532582"/>
              </a:xfrm>
              <a:prstGeom prst="rect">
                <a:avLst/>
              </a:prstGeom>
              <a:blipFill>
                <a:blip r:embed="rId7"/>
                <a:stretch>
                  <a:fillRect l="-1878" t="-2326" r="-1408" b="-13953"/>
                </a:stretch>
              </a:blipFill>
            </p:spPr>
            <p:txBody>
              <a:bodyPr/>
              <a:lstStyle/>
              <a:p>
                <a:r>
                  <a:rPr lang="en-US">
                    <a:noFill/>
                  </a:rPr>
                  <a:t> </a:t>
                </a:r>
              </a:p>
            </p:txBody>
          </p:sp>
        </mc:Fallback>
      </mc:AlternateContent>
    </p:spTree>
    <p:extLst>
      <p:ext uri="{BB962C8B-B14F-4D97-AF65-F5344CB8AC3E}">
        <p14:creationId xmlns:p14="http://schemas.microsoft.com/office/powerpoint/2010/main" val="3292251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75FB-42F2-2D4B-B132-98D84E6D623E}"/>
              </a:ext>
            </a:extLst>
          </p:cNvPr>
          <p:cNvSpPr>
            <a:spLocks noGrp="1"/>
          </p:cNvSpPr>
          <p:nvPr>
            <p:ph type="title"/>
          </p:nvPr>
        </p:nvSpPr>
        <p:spPr/>
        <p:txBody>
          <a:bodyPr/>
          <a:lstStyle/>
          <a:p>
            <a:r>
              <a:rPr lang="en-US" dirty="0"/>
              <a:t>Review of Assumptions</a:t>
            </a:r>
          </a:p>
        </p:txBody>
      </p:sp>
      <p:sp>
        <p:nvSpPr>
          <p:cNvPr id="3" name="Content Placeholder 2">
            <a:extLst>
              <a:ext uri="{FF2B5EF4-FFF2-40B4-BE49-F238E27FC236}">
                <a16:creationId xmlns:a16="http://schemas.microsoft.com/office/drawing/2014/main" id="{C8EC534D-68BB-FB42-B542-C0CDEE32841B}"/>
              </a:ext>
            </a:extLst>
          </p:cNvPr>
          <p:cNvSpPr>
            <a:spLocks noGrp="1"/>
          </p:cNvSpPr>
          <p:nvPr>
            <p:ph idx="1"/>
          </p:nvPr>
        </p:nvSpPr>
        <p:spPr>
          <a:xfrm>
            <a:off x="609600" y="2160495"/>
            <a:ext cx="5378134" cy="3965670"/>
          </a:xfrm>
        </p:spPr>
        <p:txBody>
          <a:bodyPr>
            <a:normAutofit/>
          </a:bodyPr>
          <a:lstStyle/>
          <a:p>
            <a:r>
              <a:rPr lang="en-US" dirty="0"/>
              <a:t>Analytical solution requires:</a:t>
            </a:r>
          </a:p>
          <a:p>
            <a:pPr lvl="1"/>
            <a:r>
              <a:rPr lang="en-US" dirty="0"/>
              <a:t>Steady-state solution</a:t>
            </a:r>
          </a:p>
          <a:p>
            <a:pPr lvl="1"/>
            <a:r>
              <a:rPr lang="en-US" dirty="0"/>
              <a:t>Temperature is axisymmetric</a:t>
            </a:r>
          </a:p>
          <a:p>
            <a:pPr lvl="1"/>
            <a:r>
              <a:rPr lang="en-US" dirty="0"/>
              <a:t>T is constant in Z</a:t>
            </a:r>
          </a:p>
          <a:p>
            <a:pPr lvl="1"/>
            <a:r>
              <a:rPr lang="en-US" dirty="0"/>
              <a:t>Thermal conductivity is independent of temperature</a:t>
            </a:r>
          </a:p>
          <a:p>
            <a:pPr lvl="1"/>
            <a:r>
              <a:rPr lang="en-US" dirty="0"/>
              <a:t>Temperature profile in the fuel is parabolic, linear profiles in gap, clad and coolant</a:t>
            </a:r>
          </a:p>
          <a:p>
            <a:endParaRPr lang="en-US" dirty="0"/>
          </a:p>
        </p:txBody>
      </p:sp>
      <p:sp>
        <p:nvSpPr>
          <p:cNvPr id="4" name="Slide Number Placeholder 3">
            <a:extLst>
              <a:ext uri="{FF2B5EF4-FFF2-40B4-BE49-F238E27FC236}">
                <a16:creationId xmlns:a16="http://schemas.microsoft.com/office/drawing/2014/main" id="{58B6D299-C280-7C4D-B543-1F0833988929}"/>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1DDF909E-B06C-F044-9245-36487D1B5A19}"/>
              </a:ext>
            </a:extLst>
          </p:cNvPr>
          <p:cNvPicPr>
            <a:picLocks noChangeAspect="1"/>
          </p:cNvPicPr>
          <p:nvPr/>
        </p:nvPicPr>
        <p:blipFill>
          <a:blip r:embed="rId2"/>
          <a:stretch>
            <a:fillRect/>
          </a:stretch>
        </p:blipFill>
        <p:spPr>
          <a:xfrm>
            <a:off x="7298895" y="4211272"/>
            <a:ext cx="2643358" cy="2546774"/>
          </a:xfrm>
          <a:prstGeom prst="rect">
            <a:avLst/>
          </a:prstGeom>
        </p:spPr>
      </p:pic>
      <p:pic>
        <p:nvPicPr>
          <p:cNvPr id="6" name="Picture 5">
            <a:extLst>
              <a:ext uri="{FF2B5EF4-FFF2-40B4-BE49-F238E27FC236}">
                <a16:creationId xmlns:a16="http://schemas.microsoft.com/office/drawing/2014/main" id="{4F674474-FCC9-F74F-B0F0-ECF5497423CC}"/>
              </a:ext>
            </a:extLst>
          </p:cNvPr>
          <p:cNvPicPr>
            <a:picLocks noChangeAspect="1"/>
          </p:cNvPicPr>
          <p:nvPr/>
        </p:nvPicPr>
        <p:blipFill>
          <a:blip r:embed="rId3"/>
          <a:stretch>
            <a:fillRect/>
          </a:stretch>
        </p:blipFill>
        <p:spPr>
          <a:xfrm>
            <a:off x="7298895" y="1968501"/>
            <a:ext cx="2717800" cy="533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2E6D77-8428-5F42-ABC7-48ADEE1B8D13}"/>
                  </a:ext>
                </a:extLst>
              </p:cNvPr>
              <p:cNvSpPr txBox="1"/>
              <p:nvPr/>
            </p:nvSpPr>
            <p:spPr>
              <a:xfrm>
                <a:off x="6577697" y="2882618"/>
                <a:ext cx="4894866" cy="414537"/>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7" name="TextBox 6">
                <a:extLst>
                  <a:ext uri="{FF2B5EF4-FFF2-40B4-BE49-F238E27FC236}">
                    <a16:creationId xmlns:a16="http://schemas.microsoft.com/office/drawing/2014/main" id="{432E6D77-8428-5F42-ABC7-48ADEE1B8D13}"/>
                  </a:ext>
                </a:extLst>
              </p:cNvPr>
              <p:cNvSpPr txBox="1">
                <a:spLocks noRot="1" noChangeAspect="1" noMove="1" noResize="1" noEditPoints="1" noAdjustHandles="1" noChangeArrowheads="1" noChangeShapeType="1" noTextEdit="1"/>
              </p:cNvSpPr>
              <p:nvPr/>
            </p:nvSpPr>
            <p:spPr>
              <a:xfrm>
                <a:off x="6577697" y="2882618"/>
                <a:ext cx="4894866" cy="414537"/>
              </a:xfrm>
              <a:prstGeom prst="rect">
                <a:avLst/>
              </a:prstGeom>
              <a:blipFill>
                <a:blip r:embed="rId4"/>
                <a:stretch>
                  <a:fillRect l="-1554" r="-259"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AFFC59-8F7D-794D-A9C4-84A086B69F65}"/>
                  </a:ext>
                </a:extLst>
              </p:cNvPr>
              <p:cNvSpPr txBox="1"/>
              <p:nvPr/>
            </p:nvSpPr>
            <p:spPr>
              <a:xfrm>
                <a:off x="7298895" y="3798568"/>
                <a:ext cx="3233321" cy="414537"/>
              </a:xfrm>
              <a:prstGeom prst="rect">
                <a:avLst/>
              </a:prstGeom>
              <a:noFill/>
            </p:spPr>
            <p:txBody>
              <a:bodyPr wrap="none" lIns="0" tIns="0" rIns="0" bIns="0"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xmlns="">
          <p:sp>
            <p:nvSpPr>
              <p:cNvPr id="8" name="TextBox 7">
                <a:extLst>
                  <a:ext uri="{FF2B5EF4-FFF2-40B4-BE49-F238E27FC236}">
                    <a16:creationId xmlns:a16="http://schemas.microsoft.com/office/drawing/2014/main" id="{55AFFC59-8F7D-794D-A9C4-84A086B69F65}"/>
                  </a:ext>
                </a:extLst>
              </p:cNvPr>
              <p:cNvSpPr txBox="1">
                <a:spLocks noRot="1" noChangeAspect="1" noMove="1" noResize="1" noEditPoints="1" noAdjustHandles="1" noChangeArrowheads="1" noChangeShapeType="1" noTextEdit="1"/>
              </p:cNvSpPr>
              <p:nvPr/>
            </p:nvSpPr>
            <p:spPr>
              <a:xfrm>
                <a:off x="7298895" y="3798568"/>
                <a:ext cx="3233321" cy="414537"/>
              </a:xfrm>
              <a:prstGeom prst="rect">
                <a:avLst/>
              </a:prstGeom>
              <a:blipFill>
                <a:blip r:embed="rId5"/>
                <a:stretch>
                  <a:fillRect l="-2745" r="-784" b="-11765"/>
                </a:stretch>
              </a:blipFill>
            </p:spPr>
            <p:txBody>
              <a:bodyPr/>
              <a:lstStyle/>
              <a:p>
                <a:r>
                  <a:rPr lang="en-US">
                    <a:noFill/>
                  </a:rPr>
                  <a:t> </a:t>
                </a:r>
              </a:p>
            </p:txBody>
          </p:sp>
        </mc:Fallback>
      </mc:AlternateContent>
    </p:spTree>
    <p:extLst>
      <p:ext uri="{BB962C8B-B14F-4D97-AF65-F5344CB8AC3E}">
        <p14:creationId xmlns:p14="http://schemas.microsoft.com/office/powerpoint/2010/main" val="1315338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D183-3009-894B-B65C-F51149DB7BB5}"/>
              </a:ext>
            </a:extLst>
          </p:cNvPr>
          <p:cNvSpPr>
            <a:spLocks noGrp="1"/>
          </p:cNvSpPr>
          <p:nvPr>
            <p:ph type="title"/>
          </p:nvPr>
        </p:nvSpPr>
        <p:spPr/>
        <p:txBody>
          <a:bodyPr/>
          <a:lstStyle/>
          <a:p>
            <a:r>
              <a:rPr lang="en-US" dirty="0"/>
              <a:t>Finite Element</a:t>
            </a:r>
          </a:p>
        </p:txBody>
      </p:sp>
      <p:sp>
        <p:nvSpPr>
          <p:cNvPr id="3" name="Content Placeholder 2">
            <a:extLst>
              <a:ext uri="{FF2B5EF4-FFF2-40B4-BE49-F238E27FC236}">
                <a16:creationId xmlns:a16="http://schemas.microsoft.com/office/drawing/2014/main" id="{EA796279-CA47-8841-97AE-B47712921007}"/>
              </a:ext>
            </a:extLst>
          </p:cNvPr>
          <p:cNvSpPr>
            <a:spLocks noGrp="1"/>
          </p:cNvSpPr>
          <p:nvPr>
            <p:ph idx="1"/>
          </p:nvPr>
        </p:nvSpPr>
        <p:spPr>
          <a:xfrm>
            <a:off x="609600" y="2160495"/>
            <a:ext cx="5244548" cy="3965670"/>
          </a:xfrm>
        </p:spPr>
        <p:txBody>
          <a:bodyPr>
            <a:normAutofit fontScale="70000" lnSpcReduction="20000"/>
          </a:bodyPr>
          <a:lstStyle/>
          <a:p>
            <a:r>
              <a:rPr lang="en-US" dirty="0"/>
              <a:t>In the finite element method, we interpolate the variable using nodal values and integrate over elements</a:t>
            </a:r>
          </a:p>
          <a:p>
            <a:r>
              <a:rPr lang="en-US" dirty="0"/>
              <a:t>Systematically recombine all sets of element equations into a global system of equations for the final calculation</a:t>
            </a:r>
          </a:p>
          <a:p>
            <a:r>
              <a:rPr lang="en-US" dirty="0"/>
              <a:t>Write the strong form of the equation, rearrange to get zero on the right-hand side, multiply by the test function, integrate over the domain, yielding weak form</a:t>
            </a:r>
          </a:p>
          <a:p>
            <a:r>
              <a:rPr lang="en-US" dirty="0"/>
              <a:t>The </a:t>
            </a:r>
            <a:r>
              <a:rPr lang="en-US" b="1" dirty="0"/>
              <a:t>strong form</a:t>
            </a:r>
            <a:r>
              <a:rPr lang="en-US" dirty="0"/>
              <a:t> states conditions that must be met at every material point, whereas </a:t>
            </a:r>
            <a:r>
              <a:rPr lang="en-US" b="1" dirty="0"/>
              <a:t>weak form</a:t>
            </a:r>
            <a:r>
              <a:rPr lang="en-US" dirty="0"/>
              <a:t> states conditions that must be met only in an average sense </a:t>
            </a:r>
          </a:p>
          <a:p>
            <a:r>
              <a:rPr lang="en-US" dirty="0"/>
              <a:t>Finite element works for any geometry and any boundary condition</a:t>
            </a:r>
          </a:p>
        </p:txBody>
      </p:sp>
      <p:sp>
        <p:nvSpPr>
          <p:cNvPr id="4" name="Slide Number Placeholder 3">
            <a:extLst>
              <a:ext uri="{FF2B5EF4-FFF2-40B4-BE49-F238E27FC236}">
                <a16:creationId xmlns:a16="http://schemas.microsoft.com/office/drawing/2014/main" id="{BF51775C-8378-1042-9121-7711A2AD474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grpSp>
        <p:nvGrpSpPr>
          <p:cNvPr id="5" name="Group 4">
            <a:extLst>
              <a:ext uri="{FF2B5EF4-FFF2-40B4-BE49-F238E27FC236}">
                <a16:creationId xmlns:a16="http://schemas.microsoft.com/office/drawing/2014/main" id="{39044F4B-623A-E640-A618-AFE48CD20EE6}"/>
              </a:ext>
            </a:extLst>
          </p:cNvPr>
          <p:cNvGrpSpPr/>
          <p:nvPr/>
        </p:nvGrpSpPr>
        <p:grpSpPr>
          <a:xfrm>
            <a:off x="7179128" y="2160495"/>
            <a:ext cx="2980872" cy="822080"/>
            <a:chOff x="2993654" y="1444619"/>
            <a:chExt cx="2980872" cy="822080"/>
          </a:xfrm>
        </p:grpSpPr>
        <p:cxnSp>
          <p:nvCxnSpPr>
            <p:cNvPr id="6" name="Straight Connector 5">
              <a:extLst>
                <a:ext uri="{FF2B5EF4-FFF2-40B4-BE49-F238E27FC236}">
                  <a16:creationId xmlns:a16="http://schemas.microsoft.com/office/drawing/2014/main" id="{24E2D55B-A3CC-C24E-9583-DD896EE377B2}"/>
                </a:ext>
              </a:extLst>
            </p:cNvPr>
            <p:cNvCxnSpPr/>
            <p:nvPr/>
          </p:nvCxnSpPr>
          <p:spPr>
            <a:xfrm>
              <a:off x="3140132" y="1851802"/>
              <a:ext cx="252699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76537FE0-7024-FC4D-A610-CBACA6104B91}"/>
                </a:ext>
              </a:extLst>
            </p:cNvPr>
            <p:cNvGrpSpPr/>
            <p:nvPr/>
          </p:nvGrpSpPr>
          <p:grpSpPr>
            <a:xfrm>
              <a:off x="3140132" y="1760065"/>
              <a:ext cx="2502432" cy="182880"/>
              <a:chOff x="3137664" y="1588790"/>
              <a:chExt cx="2502432" cy="182880"/>
            </a:xfrm>
          </p:grpSpPr>
          <p:cxnSp>
            <p:nvCxnSpPr>
              <p:cNvPr id="17" name="Straight Connector 16">
                <a:extLst>
                  <a:ext uri="{FF2B5EF4-FFF2-40B4-BE49-F238E27FC236}">
                    <a16:creationId xmlns:a16="http://schemas.microsoft.com/office/drawing/2014/main" id="{B28FC540-5265-3242-B7F4-84457DC133A7}"/>
                  </a:ext>
                </a:extLst>
              </p:cNvPr>
              <p:cNvCxnSpPr/>
              <p:nvPr/>
            </p:nvCxnSpPr>
            <p:spPr>
              <a:xfrm flipV="1">
                <a:off x="3137664" y="1588790"/>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599FA26-DD09-6C41-9345-CE020F3CA089}"/>
                  </a:ext>
                </a:extLst>
              </p:cNvPr>
              <p:cNvCxnSpPr/>
              <p:nvPr/>
            </p:nvCxnSpPr>
            <p:spPr>
              <a:xfrm flipV="1">
                <a:off x="3980537" y="1588790"/>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CDBC7C9-515A-C349-BC43-1AA77ADF4194}"/>
                  </a:ext>
                </a:extLst>
              </p:cNvPr>
              <p:cNvCxnSpPr/>
              <p:nvPr/>
            </p:nvCxnSpPr>
            <p:spPr>
              <a:xfrm flipV="1">
                <a:off x="4810317" y="1588790"/>
                <a:ext cx="0" cy="18288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C8DF1F2-0BB1-564A-BB82-23B7C6FFE634}"/>
                  </a:ext>
                </a:extLst>
              </p:cNvPr>
              <p:cNvCxnSpPr/>
              <p:nvPr/>
            </p:nvCxnSpPr>
            <p:spPr>
              <a:xfrm flipV="1">
                <a:off x="5640096" y="1588790"/>
                <a:ext cx="0" cy="18288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AE3B8219-838B-3C47-923E-61E52B0FF523}"/>
                </a:ext>
              </a:extLst>
            </p:cNvPr>
            <p:cNvGrpSpPr/>
            <p:nvPr/>
          </p:nvGrpSpPr>
          <p:grpSpPr>
            <a:xfrm>
              <a:off x="2993654" y="1444619"/>
              <a:ext cx="2980872" cy="822080"/>
              <a:chOff x="2982809" y="1273047"/>
              <a:chExt cx="2980872" cy="822080"/>
            </a:xfrm>
          </p:grpSpPr>
          <p:grpSp>
            <p:nvGrpSpPr>
              <p:cNvPr id="9" name="Group 8">
                <a:extLst>
                  <a:ext uri="{FF2B5EF4-FFF2-40B4-BE49-F238E27FC236}">
                    <a16:creationId xmlns:a16="http://schemas.microsoft.com/office/drawing/2014/main" id="{30F2DE65-C217-1448-82FF-4130045FBB88}"/>
                  </a:ext>
                </a:extLst>
              </p:cNvPr>
              <p:cNvGrpSpPr/>
              <p:nvPr/>
            </p:nvGrpSpPr>
            <p:grpSpPr>
              <a:xfrm>
                <a:off x="3546399" y="1636458"/>
                <a:ext cx="1701975" cy="91440"/>
                <a:chOff x="3534747" y="1623364"/>
                <a:chExt cx="1701975" cy="91440"/>
              </a:xfrm>
            </p:grpSpPr>
            <p:sp>
              <p:nvSpPr>
                <p:cNvPr id="14" name="Oval 13">
                  <a:extLst>
                    <a:ext uri="{FF2B5EF4-FFF2-40B4-BE49-F238E27FC236}">
                      <a16:creationId xmlns:a16="http://schemas.microsoft.com/office/drawing/2014/main" id="{3B7AF419-7581-AF43-8C86-F8E86F0378F4}"/>
                    </a:ext>
                  </a:extLst>
                </p:cNvPr>
                <p:cNvSpPr>
                  <a:spLocks noChangeAspect="1"/>
                </p:cNvSpPr>
                <p:nvPr/>
              </p:nvSpPr>
              <p:spPr>
                <a:xfrm>
                  <a:off x="3534747" y="1623364"/>
                  <a:ext cx="91222" cy="914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8F3D792-BC49-7C42-94F3-AC5EF198DE04}"/>
                    </a:ext>
                  </a:extLst>
                </p:cNvPr>
                <p:cNvSpPr>
                  <a:spLocks noChangeAspect="1"/>
                </p:cNvSpPr>
                <p:nvPr/>
              </p:nvSpPr>
              <p:spPr>
                <a:xfrm>
                  <a:off x="4333577" y="1623364"/>
                  <a:ext cx="91222" cy="914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8863E87B-DAE0-1549-8C6A-631E8B2E34E8}"/>
                    </a:ext>
                  </a:extLst>
                </p:cNvPr>
                <p:cNvSpPr>
                  <a:spLocks noChangeAspect="1"/>
                </p:cNvSpPr>
                <p:nvPr/>
              </p:nvSpPr>
              <p:spPr>
                <a:xfrm>
                  <a:off x="5145500" y="1623364"/>
                  <a:ext cx="91222" cy="9144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BF12418D-2CA7-B646-8BF1-CA1FD8AEB3C6}"/>
                  </a:ext>
                </a:extLst>
              </p:cNvPr>
              <p:cNvSpPr txBox="1"/>
              <p:nvPr/>
            </p:nvSpPr>
            <p:spPr>
              <a:xfrm>
                <a:off x="3345582" y="1274585"/>
                <a:ext cx="524722" cy="369332"/>
              </a:xfrm>
              <a:prstGeom prst="rect">
                <a:avLst/>
              </a:prstGeom>
              <a:noFill/>
            </p:spPr>
            <p:txBody>
              <a:bodyPr wrap="square" rtlCol="0">
                <a:spAutoFit/>
              </a:bodyPr>
              <a:lstStyle/>
              <a:p>
                <a:r>
                  <a:rPr lang="en-US" dirty="0"/>
                  <a:t>e1</a:t>
                </a:r>
              </a:p>
            </p:txBody>
          </p:sp>
          <p:sp>
            <p:nvSpPr>
              <p:cNvPr id="11" name="TextBox 10">
                <a:extLst>
                  <a:ext uri="{FF2B5EF4-FFF2-40B4-BE49-F238E27FC236}">
                    <a16:creationId xmlns:a16="http://schemas.microsoft.com/office/drawing/2014/main" id="{C0D6648D-A6AB-514C-8096-79BE8A9831F2}"/>
                  </a:ext>
                </a:extLst>
              </p:cNvPr>
              <p:cNvSpPr txBox="1"/>
              <p:nvPr/>
            </p:nvSpPr>
            <p:spPr>
              <a:xfrm>
                <a:off x="4152938" y="1274585"/>
                <a:ext cx="534338" cy="369332"/>
              </a:xfrm>
              <a:prstGeom prst="rect">
                <a:avLst/>
              </a:prstGeom>
              <a:noFill/>
            </p:spPr>
            <p:txBody>
              <a:bodyPr wrap="square" rtlCol="0">
                <a:spAutoFit/>
              </a:bodyPr>
              <a:lstStyle/>
              <a:p>
                <a:r>
                  <a:rPr lang="en-US" dirty="0"/>
                  <a:t>e2</a:t>
                </a:r>
              </a:p>
            </p:txBody>
          </p:sp>
          <p:sp>
            <p:nvSpPr>
              <p:cNvPr id="12" name="TextBox 11">
                <a:extLst>
                  <a:ext uri="{FF2B5EF4-FFF2-40B4-BE49-F238E27FC236}">
                    <a16:creationId xmlns:a16="http://schemas.microsoft.com/office/drawing/2014/main" id="{D3AA0EBE-CA22-F74B-8B59-6D94DE4718BA}"/>
                  </a:ext>
                </a:extLst>
              </p:cNvPr>
              <p:cNvSpPr txBox="1"/>
              <p:nvPr/>
            </p:nvSpPr>
            <p:spPr>
              <a:xfrm>
                <a:off x="4960296" y="1273047"/>
                <a:ext cx="546947" cy="369332"/>
              </a:xfrm>
              <a:prstGeom prst="rect">
                <a:avLst/>
              </a:prstGeom>
              <a:noFill/>
            </p:spPr>
            <p:txBody>
              <a:bodyPr wrap="square" rtlCol="0">
                <a:spAutoFit/>
              </a:bodyPr>
              <a:lstStyle/>
              <a:p>
                <a:r>
                  <a:rPr lang="en-US" dirty="0"/>
                  <a:t>e3</a:t>
                </a:r>
              </a:p>
            </p:txBody>
          </p:sp>
          <p:sp>
            <p:nvSpPr>
              <p:cNvPr id="13" name="TextBox 12">
                <a:extLst>
                  <a:ext uri="{FF2B5EF4-FFF2-40B4-BE49-F238E27FC236}">
                    <a16:creationId xmlns:a16="http://schemas.microsoft.com/office/drawing/2014/main" id="{6400EC83-FD3F-BE44-922C-F8197AF82680}"/>
                  </a:ext>
                </a:extLst>
              </p:cNvPr>
              <p:cNvSpPr txBox="1"/>
              <p:nvPr/>
            </p:nvSpPr>
            <p:spPr>
              <a:xfrm>
                <a:off x="2982809" y="1725795"/>
                <a:ext cx="2980872" cy="369332"/>
              </a:xfrm>
              <a:prstGeom prst="rect">
                <a:avLst/>
              </a:prstGeom>
              <a:noFill/>
            </p:spPr>
            <p:txBody>
              <a:bodyPr wrap="square" rtlCol="0">
                <a:spAutoFit/>
              </a:bodyPr>
              <a:lstStyle/>
              <a:p>
                <a:r>
                  <a:rPr lang="en-US" dirty="0"/>
                  <a:t>n1           n2            n3           n4</a:t>
                </a:r>
              </a:p>
            </p:txBody>
          </p:sp>
        </p:grpSp>
      </p:grpSp>
      <p:pic>
        <p:nvPicPr>
          <p:cNvPr id="21" name="Picture 20" descr="latex-image-1.pdf">
            <a:extLst>
              <a:ext uri="{FF2B5EF4-FFF2-40B4-BE49-F238E27FC236}">
                <a16:creationId xmlns:a16="http://schemas.microsoft.com/office/drawing/2014/main" id="{92161F54-01C2-9545-A110-3FAD3B6B6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245" y="3736013"/>
            <a:ext cx="5092700" cy="622300"/>
          </a:xfrm>
          <a:prstGeom prst="rect">
            <a:avLst/>
          </a:prstGeom>
        </p:spPr>
      </p:pic>
      <p:pic>
        <p:nvPicPr>
          <p:cNvPr id="22" name="Picture 21">
            <a:extLst>
              <a:ext uri="{FF2B5EF4-FFF2-40B4-BE49-F238E27FC236}">
                <a16:creationId xmlns:a16="http://schemas.microsoft.com/office/drawing/2014/main" id="{1ED65EDC-CB83-6046-A293-21187403128E}"/>
              </a:ext>
            </a:extLst>
          </p:cNvPr>
          <p:cNvPicPr>
            <a:picLocks noChangeAspect="1"/>
          </p:cNvPicPr>
          <p:nvPr/>
        </p:nvPicPr>
        <p:blipFill>
          <a:blip r:embed="rId3"/>
          <a:stretch>
            <a:fillRect/>
          </a:stretch>
        </p:blipFill>
        <p:spPr>
          <a:xfrm>
            <a:off x="6975420" y="5254831"/>
            <a:ext cx="3314700" cy="622300"/>
          </a:xfrm>
          <a:prstGeom prst="rect">
            <a:avLst/>
          </a:prstGeom>
        </p:spPr>
      </p:pic>
      <p:pic>
        <p:nvPicPr>
          <p:cNvPr id="23" name="Picture 22">
            <a:extLst>
              <a:ext uri="{FF2B5EF4-FFF2-40B4-BE49-F238E27FC236}">
                <a16:creationId xmlns:a16="http://schemas.microsoft.com/office/drawing/2014/main" id="{80681E52-4008-E74B-9F93-A16AF06A6C6A}"/>
              </a:ext>
            </a:extLst>
          </p:cNvPr>
          <p:cNvPicPr>
            <a:picLocks noChangeAspect="1"/>
          </p:cNvPicPr>
          <p:nvPr/>
        </p:nvPicPr>
        <p:blipFill>
          <a:blip r:embed="rId4"/>
          <a:stretch>
            <a:fillRect/>
          </a:stretch>
        </p:blipFill>
        <p:spPr>
          <a:xfrm>
            <a:off x="7349193" y="4661312"/>
            <a:ext cx="2095500" cy="7366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54ACA3-DF90-3047-AB71-28D04F98A8CF}"/>
                  </a:ext>
                </a:extLst>
              </p:cNvPr>
              <p:cNvSpPr txBox="1"/>
              <p:nvPr/>
            </p:nvSpPr>
            <p:spPr>
              <a:xfrm>
                <a:off x="8442975" y="1175376"/>
                <a:ext cx="2679708" cy="532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𝑟</m:t>
                          </m:r>
                        </m:den>
                      </m:f>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𝑟𝑘</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den>
                          </m:f>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oMath>
                  </m:oMathPara>
                </a14:m>
                <a:endParaRPr lang="en-US" dirty="0"/>
              </a:p>
            </p:txBody>
          </p:sp>
        </mc:Choice>
        <mc:Fallback xmlns="">
          <p:sp>
            <p:nvSpPr>
              <p:cNvPr id="24" name="TextBox 23">
                <a:extLst>
                  <a:ext uri="{FF2B5EF4-FFF2-40B4-BE49-F238E27FC236}">
                    <a16:creationId xmlns:a16="http://schemas.microsoft.com/office/drawing/2014/main" id="{3D54ACA3-DF90-3047-AB71-28D04F98A8CF}"/>
                  </a:ext>
                </a:extLst>
              </p:cNvPr>
              <p:cNvSpPr txBox="1">
                <a:spLocks noRot="1" noChangeAspect="1" noMove="1" noResize="1" noEditPoints="1" noAdjustHandles="1" noChangeArrowheads="1" noChangeShapeType="1" noTextEdit="1"/>
              </p:cNvSpPr>
              <p:nvPr/>
            </p:nvSpPr>
            <p:spPr>
              <a:xfrm>
                <a:off x="8442975" y="1175376"/>
                <a:ext cx="2679708" cy="532582"/>
              </a:xfrm>
              <a:prstGeom prst="rect">
                <a:avLst/>
              </a:prstGeom>
              <a:blipFill>
                <a:blip r:embed="rId5"/>
                <a:stretch>
                  <a:fillRect l="-1878" t="-2326" r="-1408" b="-13953"/>
                </a:stretch>
              </a:blipFill>
            </p:spPr>
            <p:txBody>
              <a:bodyPr/>
              <a:lstStyle/>
              <a:p>
                <a:r>
                  <a:rPr lang="en-US">
                    <a:noFill/>
                  </a:rPr>
                  <a:t> </a:t>
                </a:r>
              </a:p>
            </p:txBody>
          </p:sp>
        </mc:Fallback>
      </mc:AlternateContent>
    </p:spTree>
    <p:extLst>
      <p:ext uri="{BB962C8B-B14F-4D97-AF65-F5344CB8AC3E}">
        <p14:creationId xmlns:p14="http://schemas.microsoft.com/office/powerpoint/2010/main" val="1844517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5858-31B4-3842-8FCF-69B71AD7620F}"/>
              </a:ext>
            </a:extLst>
          </p:cNvPr>
          <p:cNvSpPr>
            <a:spLocks noGrp="1"/>
          </p:cNvSpPr>
          <p:nvPr>
            <p:ph type="title"/>
          </p:nvPr>
        </p:nvSpPr>
        <p:spPr/>
        <p:txBody>
          <a:bodyPr/>
          <a:lstStyle/>
          <a:p>
            <a:r>
              <a:rPr lang="en-US" dirty="0"/>
              <a:t>Spatial resolution</a:t>
            </a:r>
          </a:p>
        </p:txBody>
      </p:sp>
      <p:sp>
        <p:nvSpPr>
          <p:cNvPr id="3" name="Content Placeholder 2">
            <a:extLst>
              <a:ext uri="{FF2B5EF4-FFF2-40B4-BE49-F238E27FC236}">
                <a16:creationId xmlns:a16="http://schemas.microsoft.com/office/drawing/2014/main" id="{134AC7BF-2125-FD42-8D31-467610F6A330}"/>
              </a:ext>
            </a:extLst>
          </p:cNvPr>
          <p:cNvSpPr>
            <a:spLocks noGrp="1"/>
          </p:cNvSpPr>
          <p:nvPr>
            <p:ph idx="1"/>
          </p:nvPr>
        </p:nvSpPr>
        <p:spPr>
          <a:xfrm>
            <a:off x="609600" y="2160495"/>
            <a:ext cx="4248150" cy="3965670"/>
          </a:xfrm>
        </p:spPr>
        <p:txBody>
          <a:bodyPr/>
          <a:lstStyle/>
          <a:p>
            <a:r>
              <a:rPr lang="en-US" sz="2000" dirty="0"/>
              <a:t>Finite difference</a:t>
            </a:r>
          </a:p>
          <a:p>
            <a:pPr lvl="1"/>
            <a:r>
              <a:rPr lang="en-US" sz="2000" dirty="0"/>
              <a:t>Advantages</a:t>
            </a:r>
          </a:p>
          <a:p>
            <a:pPr lvl="2"/>
            <a:r>
              <a:rPr lang="en-US" sz="1600" dirty="0"/>
              <a:t>Simple</a:t>
            </a:r>
          </a:p>
          <a:p>
            <a:pPr lvl="2"/>
            <a:r>
              <a:rPr lang="en-US" sz="1600" dirty="0"/>
              <a:t>Easy to code</a:t>
            </a:r>
          </a:p>
          <a:p>
            <a:pPr lvl="2"/>
            <a:r>
              <a:rPr lang="en-US" sz="1600" dirty="0"/>
              <a:t>Fast</a:t>
            </a:r>
          </a:p>
          <a:p>
            <a:pPr lvl="1"/>
            <a:r>
              <a:rPr lang="en-US" sz="2000" dirty="0"/>
              <a:t>Disadvantages</a:t>
            </a:r>
          </a:p>
          <a:p>
            <a:pPr lvl="2"/>
            <a:r>
              <a:rPr lang="en-US" sz="1600" dirty="0"/>
              <a:t>Difficult to model complex geometries</a:t>
            </a:r>
          </a:p>
          <a:p>
            <a:pPr lvl="2"/>
            <a:r>
              <a:rPr lang="en-US" sz="1600" dirty="0"/>
              <a:t>Difficult to model complex BCs</a:t>
            </a:r>
          </a:p>
          <a:p>
            <a:pPr lvl="2"/>
            <a:r>
              <a:rPr lang="en-US" sz="1600" dirty="0"/>
              <a:t>Only represents solution at points</a:t>
            </a:r>
          </a:p>
          <a:p>
            <a:pPr lvl="2"/>
            <a:r>
              <a:rPr lang="en-US" sz="1600" dirty="0"/>
              <a:t>Difficult to represent heterogeneous properties</a:t>
            </a:r>
          </a:p>
        </p:txBody>
      </p:sp>
      <p:sp>
        <p:nvSpPr>
          <p:cNvPr id="4" name="Slide Number Placeholder 3">
            <a:extLst>
              <a:ext uri="{FF2B5EF4-FFF2-40B4-BE49-F238E27FC236}">
                <a16:creationId xmlns:a16="http://schemas.microsoft.com/office/drawing/2014/main" id="{ED090AE0-615F-9D40-A1E1-21F7068205EB}"/>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
        <p:nvSpPr>
          <p:cNvPr id="8" name="Content Placeholder 2">
            <a:extLst>
              <a:ext uri="{FF2B5EF4-FFF2-40B4-BE49-F238E27FC236}">
                <a16:creationId xmlns:a16="http://schemas.microsoft.com/office/drawing/2014/main" id="{F0D7E923-F189-F946-A1BF-C61026D488E9}"/>
              </a:ext>
            </a:extLst>
          </p:cNvPr>
          <p:cNvSpPr txBox="1">
            <a:spLocks/>
          </p:cNvSpPr>
          <p:nvPr/>
        </p:nvSpPr>
        <p:spPr bwMode="auto">
          <a:xfrm>
            <a:off x="8220075" y="2179591"/>
            <a:ext cx="363855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000" dirty="0"/>
              <a:t>Finite Element</a:t>
            </a:r>
          </a:p>
          <a:p>
            <a:pPr lvl="1">
              <a:lnSpc>
                <a:spcPct val="90000"/>
              </a:lnSpc>
            </a:pPr>
            <a:r>
              <a:rPr lang="en-US" sz="2000" dirty="0"/>
              <a:t>Advantages</a:t>
            </a:r>
          </a:p>
          <a:p>
            <a:pPr lvl="2">
              <a:lnSpc>
                <a:spcPct val="90000"/>
              </a:lnSpc>
            </a:pPr>
            <a:r>
              <a:rPr lang="en-US" sz="1600" dirty="0"/>
              <a:t>Can model any geometry</a:t>
            </a:r>
          </a:p>
          <a:p>
            <a:pPr lvl="2">
              <a:lnSpc>
                <a:spcPct val="90000"/>
              </a:lnSpc>
            </a:pPr>
            <a:r>
              <a:rPr lang="en-US" sz="1600" dirty="0"/>
              <a:t>Can model any BC</a:t>
            </a:r>
          </a:p>
          <a:p>
            <a:pPr lvl="2">
              <a:lnSpc>
                <a:spcPct val="90000"/>
              </a:lnSpc>
            </a:pPr>
            <a:r>
              <a:rPr lang="en-US" sz="1600" dirty="0"/>
              <a:t>Continuous representation</a:t>
            </a:r>
          </a:p>
          <a:p>
            <a:pPr lvl="2">
              <a:lnSpc>
                <a:spcPct val="90000"/>
              </a:lnSpc>
            </a:pPr>
            <a:r>
              <a:rPr lang="en-US" sz="1600" dirty="0"/>
              <a:t>Heterogeneous properties</a:t>
            </a:r>
          </a:p>
          <a:p>
            <a:pPr lvl="1">
              <a:lnSpc>
                <a:spcPct val="90000"/>
              </a:lnSpc>
            </a:pPr>
            <a:r>
              <a:rPr lang="en-US" sz="2000" dirty="0"/>
              <a:t>Disadvantages</a:t>
            </a:r>
          </a:p>
          <a:p>
            <a:pPr lvl="2">
              <a:lnSpc>
                <a:spcPct val="90000"/>
              </a:lnSpc>
            </a:pPr>
            <a:r>
              <a:rPr lang="en-US" sz="1600" dirty="0"/>
              <a:t>Complicated</a:t>
            </a:r>
          </a:p>
          <a:p>
            <a:pPr lvl="2">
              <a:lnSpc>
                <a:spcPct val="90000"/>
              </a:lnSpc>
            </a:pPr>
            <a:r>
              <a:rPr lang="en-US" sz="1600" dirty="0"/>
              <a:t>Somewhat more expensive</a:t>
            </a:r>
          </a:p>
          <a:p>
            <a:pPr lvl="1"/>
            <a:endParaRPr lang="en-US" sz="1600" dirty="0"/>
          </a:p>
        </p:txBody>
      </p:sp>
      <p:sp>
        <p:nvSpPr>
          <p:cNvPr id="9" name="Content Placeholder 2">
            <a:extLst>
              <a:ext uri="{FF2B5EF4-FFF2-40B4-BE49-F238E27FC236}">
                <a16:creationId xmlns:a16="http://schemas.microsoft.com/office/drawing/2014/main" id="{CE57B17F-1CCD-114D-921C-36109B0C2AEE}"/>
              </a:ext>
            </a:extLst>
          </p:cNvPr>
          <p:cNvSpPr txBox="1">
            <a:spLocks/>
          </p:cNvSpPr>
          <p:nvPr/>
        </p:nvSpPr>
        <p:spPr bwMode="auto">
          <a:xfrm>
            <a:off x="4581525" y="2179591"/>
            <a:ext cx="363855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000" dirty="0"/>
              <a:t>Finite Volume</a:t>
            </a:r>
          </a:p>
          <a:p>
            <a:pPr lvl="1">
              <a:lnSpc>
                <a:spcPct val="90000"/>
              </a:lnSpc>
            </a:pPr>
            <a:r>
              <a:rPr lang="en-US" sz="2000" dirty="0"/>
              <a:t>Advantages</a:t>
            </a:r>
          </a:p>
          <a:p>
            <a:pPr lvl="2">
              <a:lnSpc>
                <a:spcPct val="90000"/>
              </a:lnSpc>
            </a:pPr>
            <a:r>
              <a:rPr lang="en-US" sz="1600" dirty="0"/>
              <a:t>Can model any geometry</a:t>
            </a:r>
          </a:p>
          <a:p>
            <a:pPr lvl="2">
              <a:lnSpc>
                <a:spcPct val="90000"/>
              </a:lnSpc>
            </a:pPr>
            <a:r>
              <a:rPr lang="en-US" sz="1600" dirty="0"/>
              <a:t>Naturally conservative</a:t>
            </a:r>
          </a:p>
          <a:p>
            <a:pPr lvl="2">
              <a:lnSpc>
                <a:spcPct val="90000"/>
              </a:lnSpc>
            </a:pPr>
            <a:r>
              <a:rPr lang="en-US" sz="1600" dirty="0"/>
              <a:t>Heterogeneous properties</a:t>
            </a:r>
          </a:p>
          <a:p>
            <a:pPr lvl="1">
              <a:lnSpc>
                <a:spcPct val="90000"/>
              </a:lnSpc>
            </a:pPr>
            <a:r>
              <a:rPr lang="en-US" sz="2000" dirty="0"/>
              <a:t>Disadvantages</a:t>
            </a:r>
          </a:p>
          <a:p>
            <a:pPr lvl="2">
              <a:lnSpc>
                <a:spcPct val="90000"/>
              </a:lnSpc>
            </a:pPr>
            <a:r>
              <a:rPr lang="en-US" sz="1600" dirty="0"/>
              <a:t>Boundary conditions add complexity</a:t>
            </a:r>
          </a:p>
          <a:p>
            <a:pPr lvl="2">
              <a:lnSpc>
                <a:spcPct val="90000"/>
              </a:lnSpc>
            </a:pPr>
            <a:r>
              <a:rPr lang="en-US" sz="1600" dirty="0"/>
              <a:t>More complicated than finite difference</a:t>
            </a:r>
          </a:p>
          <a:p>
            <a:pPr>
              <a:lnSpc>
                <a:spcPct val="90000"/>
              </a:lnSpc>
            </a:pPr>
            <a:endParaRPr lang="en-US" sz="2000" dirty="0"/>
          </a:p>
          <a:p>
            <a:pPr lvl="1"/>
            <a:endParaRPr lang="en-US" sz="1600" dirty="0"/>
          </a:p>
        </p:txBody>
      </p:sp>
    </p:spTree>
    <p:extLst>
      <p:ext uri="{BB962C8B-B14F-4D97-AF65-F5344CB8AC3E}">
        <p14:creationId xmlns:p14="http://schemas.microsoft.com/office/powerpoint/2010/main" val="553856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Fuel Performance Problems</a:t>
            </a:r>
          </a:p>
        </p:txBody>
      </p:sp>
      <p:sp>
        <p:nvSpPr>
          <p:cNvPr id="3" name="Pentagon 2"/>
          <p:cNvSpPr/>
          <p:nvPr/>
        </p:nvSpPr>
        <p:spPr>
          <a:xfrm rot="16200000">
            <a:off x="-198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Computational cost</a:t>
            </a:r>
          </a:p>
        </p:txBody>
      </p:sp>
      <p:sp>
        <p:nvSpPr>
          <p:cNvPr id="4" name="Pentagon 3"/>
          <p:cNvSpPr/>
          <p:nvPr/>
        </p:nvSpPr>
        <p:spPr>
          <a:xfrm rot="16200000">
            <a:off x="7893958"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Accuracy</a:t>
            </a:r>
          </a:p>
        </p:txBody>
      </p:sp>
      <p:grpSp>
        <p:nvGrpSpPr>
          <p:cNvPr id="5" name="Group 4"/>
          <p:cNvGrpSpPr/>
          <p:nvPr/>
        </p:nvGrpSpPr>
        <p:grpSpPr>
          <a:xfrm>
            <a:off x="2186593" y="1881935"/>
            <a:ext cx="7596943" cy="1175798"/>
            <a:chOff x="662592" y="1881935"/>
            <a:chExt cx="7596943" cy="1175798"/>
          </a:xfrm>
        </p:grpSpPr>
        <p:pic>
          <p:nvPicPr>
            <p:cNvPr id="6" name="Picture 5"/>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7487" y="2263761"/>
              <a:ext cx="7512048" cy="461665"/>
            </a:xfrm>
            <a:prstGeom prst="rect">
              <a:avLst/>
            </a:prstGeom>
            <a:noFill/>
          </p:spPr>
          <p:txBody>
            <a:bodyPr wrap="square" rtlCol="0">
              <a:spAutoFit/>
            </a:bodyPr>
            <a:lstStyle/>
            <a:p>
              <a:pPr algn="ctr"/>
              <a:r>
                <a:rPr lang="en-US" sz="2400" b="1" dirty="0"/>
                <a:t>Transient, full 3D</a:t>
              </a:r>
            </a:p>
          </p:txBody>
        </p:sp>
      </p:grpSp>
      <p:grpSp>
        <p:nvGrpSpPr>
          <p:cNvPr id="8" name="Group 7"/>
          <p:cNvGrpSpPr/>
          <p:nvPr/>
        </p:nvGrpSpPr>
        <p:grpSpPr>
          <a:xfrm>
            <a:off x="2271486" y="3138120"/>
            <a:ext cx="7512048" cy="526414"/>
            <a:chOff x="747486" y="3138120"/>
            <a:chExt cx="7512048" cy="526414"/>
          </a:xfrm>
        </p:grpSpPr>
        <p:pic>
          <p:nvPicPr>
            <p:cNvPr id="9" name="Picture 8" descr="2D_asisymmetric_discrete_pellet.pn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4578" y="3138120"/>
              <a:ext cx="7420806" cy="427052"/>
            </a:xfrm>
            <a:prstGeom prst="rect">
              <a:avLst/>
            </a:prstGeom>
          </p:spPr>
        </p:pic>
        <p:sp>
          <p:nvSpPr>
            <p:cNvPr id="10" name="TextBox 9"/>
            <p:cNvSpPr txBox="1"/>
            <p:nvPr/>
          </p:nvSpPr>
          <p:spPr>
            <a:xfrm>
              <a:off x="747486" y="3202869"/>
              <a:ext cx="7512048" cy="461665"/>
            </a:xfrm>
            <a:prstGeom prst="rect">
              <a:avLst/>
            </a:prstGeom>
            <a:noFill/>
          </p:spPr>
          <p:txBody>
            <a:bodyPr wrap="square" rtlCol="0">
              <a:spAutoFit/>
            </a:bodyPr>
            <a:lstStyle/>
            <a:p>
              <a:pPr algn="ctr"/>
              <a:r>
                <a:rPr lang="en-US" sz="2400" b="1" dirty="0"/>
                <a:t>Transient, 2D axisymmetric with discrete pellets</a:t>
              </a:r>
            </a:p>
          </p:txBody>
        </p:sp>
      </p:grpSp>
      <p:grpSp>
        <p:nvGrpSpPr>
          <p:cNvPr id="11" name="Group 10"/>
          <p:cNvGrpSpPr/>
          <p:nvPr/>
        </p:nvGrpSpPr>
        <p:grpSpPr>
          <a:xfrm>
            <a:off x="2271486" y="3868051"/>
            <a:ext cx="7512048" cy="506386"/>
            <a:chOff x="747486" y="3868050"/>
            <a:chExt cx="7512048" cy="506386"/>
          </a:xfrm>
        </p:grpSpPr>
        <p:pic>
          <p:nvPicPr>
            <p:cNvPr id="12" name="Picture 11" descr="2D_asisymmetric_smeared_pellet.png"/>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834578" y="3956978"/>
              <a:ext cx="7320636" cy="417458"/>
            </a:xfrm>
            <a:prstGeom prst="rect">
              <a:avLst/>
            </a:prstGeom>
          </p:spPr>
        </p:pic>
        <p:sp>
          <p:nvSpPr>
            <p:cNvPr id="13" name="TextBox 12"/>
            <p:cNvSpPr txBox="1"/>
            <p:nvPr/>
          </p:nvSpPr>
          <p:spPr>
            <a:xfrm>
              <a:off x="747486" y="3868050"/>
              <a:ext cx="7512048" cy="461665"/>
            </a:xfrm>
            <a:prstGeom prst="rect">
              <a:avLst/>
            </a:prstGeom>
            <a:noFill/>
          </p:spPr>
          <p:txBody>
            <a:bodyPr wrap="square" rtlCol="0">
              <a:spAutoFit/>
            </a:bodyPr>
            <a:lstStyle/>
            <a:p>
              <a:pPr algn="ctr"/>
              <a:r>
                <a:rPr lang="en-US" sz="2400" b="1" dirty="0"/>
                <a:t>Transient, 2D axisymmetric with smeared pellets</a:t>
              </a:r>
            </a:p>
          </p:txBody>
        </p:sp>
      </p:grpSp>
      <p:sp>
        <p:nvSpPr>
          <p:cNvPr id="14" name="TextBox 13"/>
          <p:cNvSpPr txBox="1"/>
          <p:nvPr/>
        </p:nvSpPr>
        <p:spPr>
          <a:xfrm>
            <a:off x="2271487" y="4594014"/>
            <a:ext cx="7512048" cy="461665"/>
          </a:xfrm>
          <a:prstGeom prst="rect">
            <a:avLst/>
          </a:prstGeom>
          <a:noFill/>
        </p:spPr>
        <p:txBody>
          <a:bodyPr wrap="square" rtlCol="0">
            <a:spAutoFit/>
          </a:bodyPr>
          <a:lstStyle/>
          <a:p>
            <a:pPr algn="ctr"/>
            <a:r>
              <a:rPr lang="en-US" sz="2400" b="1" dirty="0"/>
              <a:t>Transient, multiple 1D slices (1.5D)</a:t>
            </a:r>
          </a:p>
        </p:txBody>
      </p:sp>
      <p:sp>
        <p:nvSpPr>
          <p:cNvPr id="15" name="TextBox 14"/>
          <p:cNvSpPr txBox="1"/>
          <p:nvPr/>
        </p:nvSpPr>
        <p:spPr>
          <a:xfrm>
            <a:off x="2271487" y="5191336"/>
            <a:ext cx="7512048" cy="461665"/>
          </a:xfrm>
          <a:prstGeom prst="rect">
            <a:avLst/>
          </a:prstGeom>
          <a:noFill/>
        </p:spPr>
        <p:txBody>
          <a:bodyPr wrap="square" rtlCol="0">
            <a:spAutoFit/>
          </a:bodyPr>
          <a:lstStyle/>
          <a:p>
            <a:pPr algn="ctr"/>
            <a:r>
              <a:rPr lang="en-US" sz="2400" b="1" dirty="0"/>
              <a:t>Transient, 1D</a:t>
            </a:r>
          </a:p>
        </p:txBody>
      </p:sp>
      <p:sp>
        <p:nvSpPr>
          <p:cNvPr id="16" name="TextBox 15"/>
          <p:cNvSpPr txBox="1"/>
          <p:nvPr/>
        </p:nvSpPr>
        <p:spPr>
          <a:xfrm>
            <a:off x="2271486" y="5780002"/>
            <a:ext cx="7512048" cy="461665"/>
          </a:xfrm>
          <a:prstGeom prst="rect">
            <a:avLst/>
          </a:prstGeom>
          <a:noFill/>
        </p:spPr>
        <p:txBody>
          <a:bodyPr wrap="square" rtlCol="0">
            <a:spAutoFit/>
          </a:bodyPr>
          <a:lstStyle/>
          <a:p>
            <a:pPr algn="ctr"/>
            <a:r>
              <a:rPr lang="en-US" sz="2400" b="1" dirty="0"/>
              <a:t>Steady state, 1D (analytical)</a:t>
            </a:r>
          </a:p>
        </p:txBody>
      </p:sp>
    </p:spTree>
    <p:extLst>
      <p:ext uri="{BB962C8B-B14F-4D97-AF65-F5344CB8AC3E}">
        <p14:creationId xmlns:p14="http://schemas.microsoft.com/office/powerpoint/2010/main" val="2708287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Approaches to Different Fuel Performance Problems</a:t>
            </a:r>
          </a:p>
        </p:txBody>
      </p:sp>
      <p:sp>
        <p:nvSpPr>
          <p:cNvPr id="3" name="Pentagon 2"/>
          <p:cNvSpPr/>
          <p:nvPr/>
        </p:nvSpPr>
        <p:spPr>
          <a:xfrm rot="16200000">
            <a:off x="-198665" y="3771515"/>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Computational cost</a:t>
            </a:r>
          </a:p>
        </p:txBody>
      </p:sp>
      <p:sp>
        <p:nvSpPr>
          <p:cNvPr id="4" name="Pentagon 3"/>
          <p:cNvSpPr/>
          <p:nvPr/>
        </p:nvSpPr>
        <p:spPr>
          <a:xfrm rot="16200000">
            <a:off x="7893958" y="3771514"/>
            <a:ext cx="4359729" cy="580572"/>
          </a:xfrm>
          <a:prstGeom prst="homePlate">
            <a:avLst/>
          </a:prstGeom>
          <a:gradFill>
            <a:lin ang="0" scaled="0"/>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Accuracy</a:t>
            </a:r>
          </a:p>
        </p:txBody>
      </p:sp>
      <p:grpSp>
        <p:nvGrpSpPr>
          <p:cNvPr id="5" name="Group 4"/>
          <p:cNvGrpSpPr/>
          <p:nvPr/>
        </p:nvGrpSpPr>
        <p:grpSpPr>
          <a:xfrm>
            <a:off x="2186593" y="1881935"/>
            <a:ext cx="7596943" cy="1175798"/>
            <a:chOff x="662592" y="1881935"/>
            <a:chExt cx="7596943" cy="1175798"/>
          </a:xfrm>
        </p:grpSpPr>
        <p:pic>
          <p:nvPicPr>
            <p:cNvPr id="6" name="Picture 5"/>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662592" y="1881935"/>
              <a:ext cx="7426552" cy="117579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47487" y="2263761"/>
              <a:ext cx="7512048" cy="738664"/>
            </a:xfrm>
            <a:prstGeom prst="rect">
              <a:avLst/>
            </a:prstGeom>
            <a:noFill/>
          </p:spPr>
          <p:txBody>
            <a:bodyPr wrap="square" rtlCol="0">
              <a:spAutoFit/>
            </a:bodyPr>
            <a:lstStyle/>
            <a:p>
              <a:pPr algn="ctr"/>
              <a:r>
                <a:rPr lang="en-US" sz="2400" b="1" dirty="0"/>
                <a:t>Transient, full 3D</a:t>
              </a:r>
            </a:p>
            <a:p>
              <a:pPr algn="ctr"/>
              <a:r>
                <a:rPr lang="en-US" b="1" i="1" dirty="0">
                  <a:solidFill>
                    <a:srgbClr val="3154CA"/>
                  </a:solidFill>
                </a:rPr>
                <a:t>FEM or FV</a:t>
              </a:r>
            </a:p>
          </p:txBody>
        </p:sp>
      </p:grpSp>
      <p:grpSp>
        <p:nvGrpSpPr>
          <p:cNvPr id="8" name="Group 7"/>
          <p:cNvGrpSpPr/>
          <p:nvPr/>
        </p:nvGrpSpPr>
        <p:grpSpPr>
          <a:xfrm>
            <a:off x="2271486" y="3138120"/>
            <a:ext cx="7512048" cy="895746"/>
            <a:chOff x="747486" y="3138120"/>
            <a:chExt cx="7512048" cy="895746"/>
          </a:xfrm>
        </p:grpSpPr>
        <p:pic>
          <p:nvPicPr>
            <p:cNvPr id="9" name="Picture 8" descr="2D_asisymmetric_discrete_pellet.pn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4578" y="3138120"/>
              <a:ext cx="7420806" cy="427052"/>
            </a:xfrm>
            <a:prstGeom prst="rect">
              <a:avLst/>
            </a:prstGeom>
          </p:spPr>
        </p:pic>
        <p:sp>
          <p:nvSpPr>
            <p:cNvPr id="10" name="TextBox 9"/>
            <p:cNvSpPr txBox="1"/>
            <p:nvPr/>
          </p:nvSpPr>
          <p:spPr>
            <a:xfrm>
              <a:off x="747486" y="3202869"/>
              <a:ext cx="7512048" cy="830997"/>
            </a:xfrm>
            <a:prstGeom prst="rect">
              <a:avLst/>
            </a:prstGeom>
            <a:noFill/>
          </p:spPr>
          <p:txBody>
            <a:bodyPr wrap="square" rtlCol="0">
              <a:spAutoFit/>
            </a:bodyPr>
            <a:lstStyle/>
            <a:p>
              <a:pPr algn="ctr"/>
              <a:r>
                <a:rPr lang="en-US" sz="2400" b="1" dirty="0"/>
                <a:t>Transient, 2D axisymmetric with discrete pellets</a:t>
              </a:r>
            </a:p>
            <a:p>
              <a:pPr algn="ctr"/>
              <a:r>
                <a:rPr lang="en-US" b="1" i="1" dirty="0">
                  <a:solidFill>
                    <a:srgbClr val="3154CA"/>
                  </a:solidFill>
                </a:rPr>
                <a:t>FEM or FV</a:t>
              </a:r>
              <a:r>
                <a:rPr lang="en-US" sz="2400" b="1" dirty="0">
                  <a:solidFill>
                    <a:srgbClr val="3154CA"/>
                  </a:solidFill>
                </a:rPr>
                <a:t> </a:t>
              </a:r>
            </a:p>
          </p:txBody>
        </p:sp>
      </p:grpSp>
      <p:grpSp>
        <p:nvGrpSpPr>
          <p:cNvPr id="11" name="Group 10"/>
          <p:cNvGrpSpPr/>
          <p:nvPr/>
        </p:nvGrpSpPr>
        <p:grpSpPr>
          <a:xfrm>
            <a:off x="2271486" y="3868051"/>
            <a:ext cx="7512048" cy="830997"/>
            <a:chOff x="747486" y="3868050"/>
            <a:chExt cx="7512048" cy="830997"/>
          </a:xfrm>
        </p:grpSpPr>
        <p:pic>
          <p:nvPicPr>
            <p:cNvPr id="12" name="Picture 11" descr="2D_asisymmetric_smeared_pellet.png"/>
            <p:cNvPicPr>
              <a:picLocks noChangeAspect="1"/>
            </p:cNvPicPr>
            <p:nvPr/>
          </p:nvPicPr>
          <p:blipFill>
            <a:blip r:embed="rId4">
              <a:alphaModFix amt="60000"/>
              <a:extLst>
                <a:ext uri="{28A0092B-C50C-407E-A947-70E740481C1C}">
                  <a14:useLocalDpi xmlns:a14="http://schemas.microsoft.com/office/drawing/2010/main" val="0"/>
                </a:ext>
              </a:extLst>
            </a:blip>
            <a:stretch>
              <a:fillRect/>
            </a:stretch>
          </p:blipFill>
          <p:spPr>
            <a:xfrm>
              <a:off x="834578" y="3956978"/>
              <a:ext cx="7320636" cy="417458"/>
            </a:xfrm>
            <a:prstGeom prst="rect">
              <a:avLst/>
            </a:prstGeom>
          </p:spPr>
        </p:pic>
        <p:sp>
          <p:nvSpPr>
            <p:cNvPr id="13" name="TextBox 12"/>
            <p:cNvSpPr txBox="1"/>
            <p:nvPr/>
          </p:nvSpPr>
          <p:spPr>
            <a:xfrm>
              <a:off x="747486" y="3868050"/>
              <a:ext cx="7512048" cy="830997"/>
            </a:xfrm>
            <a:prstGeom prst="rect">
              <a:avLst/>
            </a:prstGeom>
            <a:noFill/>
          </p:spPr>
          <p:txBody>
            <a:bodyPr wrap="square" rtlCol="0">
              <a:spAutoFit/>
            </a:bodyPr>
            <a:lstStyle/>
            <a:p>
              <a:pPr algn="ctr"/>
              <a:r>
                <a:rPr lang="en-US" sz="2400" b="1" dirty="0"/>
                <a:t>Transient, 2D axisymmetric with smeared pellets</a:t>
              </a:r>
            </a:p>
            <a:p>
              <a:pPr algn="ctr"/>
              <a:r>
                <a:rPr lang="en-US" b="1" i="1" dirty="0">
                  <a:solidFill>
                    <a:srgbClr val="3154CA"/>
                  </a:solidFill>
                </a:rPr>
                <a:t>FEM, FV, or FD</a:t>
              </a:r>
              <a:r>
                <a:rPr lang="en-US" sz="2400" b="1" dirty="0">
                  <a:solidFill>
                    <a:srgbClr val="3154CA"/>
                  </a:solidFill>
                </a:rPr>
                <a:t> </a:t>
              </a:r>
            </a:p>
          </p:txBody>
        </p:sp>
      </p:grpSp>
      <p:sp>
        <p:nvSpPr>
          <p:cNvPr id="14" name="TextBox 13"/>
          <p:cNvSpPr txBox="1"/>
          <p:nvPr/>
        </p:nvSpPr>
        <p:spPr>
          <a:xfrm>
            <a:off x="2271487" y="4594014"/>
            <a:ext cx="7512048" cy="738664"/>
          </a:xfrm>
          <a:prstGeom prst="rect">
            <a:avLst/>
          </a:prstGeom>
          <a:noFill/>
        </p:spPr>
        <p:txBody>
          <a:bodyPr wrap="square" rtlCol="0">
            <a:spAutoFit/>
          </a:bodyPr>
          <a:lstStyle/>
          <a:p>
            <a:pPr algn="ctr"/>
            <a:r>
              <a:rPr lang="en-US" sz="2400" b="1" dirty="0"/>
              <a:t>Transient, multiple 1D slices (1.5D)</a:t>
            </a:r>
          </a:p>
          <a:p>
            <a:pPr algn="ctr"/>
            <a:r>
              <a:rPr lang="en-US" b="1" i="1" dirty="0">
                <a:solidFill>
                  <a:srgbClr val="3154CA"/>
                </a:solidFill>
              </a:rPr>
              <a:t>FEM, FV, or FD</a:t>
            </a:r>
          </a:p>
        </p:txBody>
      </p:sp>
      <p:sp>
        <p:nvSpPr>
          <p:cNvPr id="15" name="TextBox 14"/>
          <p:cNvSpPr txBox="1"/>
          <p:nvPr/>
        </p:nvSpPr>
        <p:spPr>
          <a:xfrm>
            <a:off x="2271487" y="5191336"/>
            <a:ext cx="7512048" cy="738664"/>
          </a:xfrm>
          <a:prstGeom prst="rect">
            <a:avLst/>
          </a:prstGeom>
          <a:noFill/>
        </p:spPr>
        <p:txBody>
          <a:bodyPr wrap="square" rtlCol="0">
            <a:spAutoFit/>
          </a:bodyPr>
          <a:lstStyle/>
          <a:p>
            <a:pPr algn="ctr"/>
            <a:r>
              <a:rPr lang="en-US" sz="2400" b="1" dirty="0"/>
              <a:t>Transient, 1D</a:t>
            </a:r>
          </a:p>
          <a:p>
            <a:pPr algn="ctr"/>
            <a:r>
              <a:rPr lang="en-US" b="1" i="1" dirty="0">
                <a:solidFill>
                  <a:srgbClr val="3154CA"/>
                </a:solidFill>
              </a:rPr>
              <a:t>FEM, FV, or FD</a:t>
            </a:r>
          </a:p>
        </p:txBody>
      </p:sp>
      <p:sp>
        <p:nvSpPr>
          <p:cNvPr id="16" name="TextBox 15"/>
          <p:cNvSpPr txBox="1"/>
          <p:nvPr/>
        </p:nvSpPr>
        <p:spPr>
          <a:xfrm>
            <a:off x="2271486" y="5780002"/>
            <a:ext cx="7512048" cy="461665"/>
          </a:xfrm>
          <a:prstGeom prst="rect">
            <a:avLst/>
          </a:prstGeom>
          <a:noFill/>
        </p:spPr>
        <p:txBody>
          <a:bodyPr wrap="square" rtlCol="0">
            <a:spAutoFit/>
          </a:bodyPr>
          <a:lstStyle/>
          <a:p>
            <a:pPr algn="ctr"/>
            <a:r>
              <a:rPr lang="en-US" sz="2400" b="1" dirty="0"/>
              <a:t>Steady state, 1D (analytical)</a:t>
            </a:r>
          </a:p>
        </p:txBody>
      </p:sp>
    </p:spTree>
    <p:extLst>
      <p:ext uri="{BB962C8B-B14F-4D97-AF65-F5344CB8AC3E}">
        <p14:creationId xmlns:p14="http://schemas.microsoft.com/office/powerpoint/2010/main" val="1629777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17E3-FDE7-794B-8AF2-BF12A6F2869E}"/>
              </a:ext>
            </a:extLst>
          </p:cNvPr>
          <p:cNvSpPr>
            <a:spLocks noGrp="1"/>
          </p:cNvSpPr>
          <p:nvPr>
            <p:ph type="title"/>
          </p:nvPr>
        </p:nvSpPr>
        <p:spPr/>
        <p:txBody>
          <a:bodyPr/>
          <a:lstStyle/>
          <a:p>
            <a:r>
              <a:rPr lang="en-US" dirty="0"/>
              <a:t>Heat equation solution approach summary</a:t>
            </a:r>
          </a:p>
        </p:txBody>
      </p:sp>
      <p:sp>
        <p:nvSpPr>
          <p:cNvPr id="4" name="Slide Number Placeholder 3">
            <a:extLst>
              <a:ext uri="{FF2B5EF4-FFF2-40B4-BE49-F238E27FC236}">
                <a16:creationId xmlns:a16="http://schemas.microsoft.com/office/drawing/2014/main" id="{4DA68DB1-678F-7445-940E-25D6EBA6E9F9}"/>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graphicFrame>
        <p:nvGraphicFramePr>
          <p:cNvPr id="5" name="Table 4">
            <a:extLst>
              <a:ext uri="{FF2B5EF4-FFF2-40B4-BE49-F238E27FC236}">
                <a16:creationId xmlns:a16="http://schemas.microsoft.com/office/drawing/2014/main" id="{BB8759D1-2614-2245-AC24-07277055C509}"/>
              </a:ext>
            </a:extLst>
          </p:cNvPr>
          <p:cNvGraphicFramePr>
            <a:graphicFrameLocks noGrp="1"/>
          </p:cNvGraphicFramePr>
          <p:nvPr/>
        </p:nvGraphicFramePr>
        <p:xfrm>
          <a:off x="1718769" y="2162197"/>
          <a:ext cx="8542426" cy="3672840"/>
        </p:xfrm>
        <a:graphic>
          <a:graphicData uri="http://schemas.openxmlformats.org/drawingml/2006/table">
            <a:tbl>
              <a:tblPr firstRow="1" bandRow="1">
                <a:tableStyleId>{5C22544A-7EE6-4342-B048-85BDC9FD1C3A}</a:tableStyleId>
              </a:tblPr>
              <a:tblGrid>
                <a:gridCol w="1814324">
                  <a:extLst>
                    <a:ext uri="{9D8B030D-6E8A-4147-A177-3AD203B41FA5}">
                      <a16:colId xmlns:a16="http://schemas.microsoft.com/office/drawing/2014/main" val="20000"/>
                    </a:ext>
                  </a:extLst>
                </a:gridCol>
                <a:gridCol w="1964472">
                  <a:extLst>
                    <a:ext uri="{9D8B030D-6E8A-4147-A177-3AD203B41FA5}">
                      <a16:colId xmlns:a16="http://schemas.microsoft.com/office/drawing/2014/main" val="20001"/>
                    </a:ext>
                  </a:extLst>
                </a:gridCol>
                <a:gridCol w="4763630">
                  <a:extLst>
                    <a:ext uri="{9D8B030D-6E8A-4147-A177-3AD203B41FA5}">
                      <a16:colId xmlns:a16="http://schemas.microsoft.com/office/drawing/2014/main" val="20002"/>
                    </a:ext>
                  </a:extLst>
                </a:gridCol>
              </a:tblGrid>
              <a:tr h="370840">
                <a:tc>
                  <a:txBody>
                    <a:bodyPr/>
                    <a:lstStyle/>
                    <a:p>
                      <a:r>
                        <a:rPr lang="en-US" dirty="0"/>
                        <a:t>Approach</a:t>
                      </a:r>
                    </a:p>
                  </a:txBody>
                  <a:tcPr/>
                </a:tc>
                <a:tc>
                  <a:txBody>
                    <a:bodyPr/>
                    <a:lstStyle/>
                    <a:p>
                      <a:r>
                        <a:rPr lang="en-US" dirty="0"/>
                        <a:t>Solution</a:t>
                      </a:r>
                    </a:p>
                  </a:txBody>
                  <a:tcPr/>
                </a:tc>
                <a:tc>
                  <a:txBody>
                    <a:bodyPr/>
                    <a:lstStyle/>
                    <a:p>
                      <a:r>
                        <a:rPr lang="en-US" dirty="0"/>
                        <a:t>Assumptions</a:t>
                      </a:r>
                    </a:p>
                  </a:txBody>
                  <a:tcPr/>
                </a:tc>
                <a:extLst>
                  <a:ext uri="{0D108BD9-81ED-4DB2-BD59-A6C34878D82A}">
                    <a16:rowId xmlns:a16="http://schemas.microsoft.com/office/drawing/2014/main" val="10000"/>
                  </a:ext>
                </a:extLst>
              </a:tr>
              <a:tr h="370840">
                <a:tc>
                  <a:txBody>
                    <a:bodyPr/>
                    <a:lstStyle/>
                    <a:p>
                      <a:pPr algn="ctr"/>
                      <a:r>
                        <a:rPr lang="en-US" dirty="0"/>
                        <a:t>1D</a:t>
                      </a:r>
                      <a:r>
                        <a:rPr lang="en-US" baseline="0" dirty="0"/>
                        <a:t> steady state</a:t>
                      </a:r>
                      <a:endParaRPr lang="en-US" dirty="0"/>
                    </a:p>
                  </a:txBody>
                  <a:tcPr anchor="ctr"/>
                </a:tc>
                <a:tc>
                  <a:txBody>
                    <a:bodyPr/>
                    <a:lstStyle/>
                    <a:p>
                      <a:pPr algn="ctr"/>
                      <a:r>
                        <a:rPr lang="en-US" dirty="0"/>
                        <a:t>Analytical</a:t>
                      </a:r>
                    </a:p>
                  </a:txBody>
                  <a:tcPr anchor="ctr"/>
                </a:tc>
                <a:tc>
                  <a:txBody>
                    <a:bodyPr/>
                    <a:lstStyle/>
                    <a:p>
                      <a:pPr algn="ctr"/>
                      <a:r>
                        <a:rPr lang="en-US" dirty="0"/>
                        <a:t>Steady state, axisymmetric,</a:t>
                      </a:r>
                      <a:r>
                        <a:rPr lang="en-US" baseline="0" dirty="0"/>
                        <a:t> no axial variation, constant k</a:t>
                      </a:r>
                      <a:endParaRPr lang="en-US" dirty="0"/>
                    </a:p>
                  </a:txBody>
                  <a:tcPr anchor="ctr"/>
                </a:tc>
                <a:extLst>
                  <a:ext uri="{0D108BD9-81ED-4DB2-BD59-A6C34878D82A}">
                    <a16:rowId xmlns:a16="http://schemas.microsoft.com/office/drawing/2014/main" val="10001"/>
                  </a:ext>
                </a:extLst>
              </a:tr>
              <a:tr h="370840">
                <a:tc>
                  <a:txBody>
                    <a:bodyPr/>
                    <a:lstStyle/>
                    <a:p>
                      <a:pPr algn="ctr"/>
                      <a:r>
                        <a:rPr lang="en-US" dirty="0"/>
                        <a:t>1D transient</a:t>
                      </a:r>
                    </a:p>
                  </a:txBody>
                  <a:tcPr anchor="ctr"/>
                </a:tc>
                <a:tc>
                  <a:txBody>
                    <a:bodyPr/>
                    <a:lstStyle/>
                    <a:p>
                      <a:pPr algn="ctr"/>
                      <a:r>
                        <a:rPr lang="en-US" dirty="0"/>
                        <a:t>FEM, FD,</a:t>
                      </a:r>
                      <a:r>
                        <a:rPr lang="en-US" baseline="0" dirty="0"/>
                        <a:t> FV</a:t>
                      </a:r>
                      <a:endParaRPr lang="en-US" dirty="0"/>
                    </a:p>
                  </a:txBody>
                  <a:tcPr anchor="ctr"/>
                </a:tc>
                <a:tc>
                  <a:txBody>
                    <a:bodyPr/>
                    <a:lstStyle/>
                    <a:p>
                      <a:pPr algn="ctr"/>
                      <a:r>
                        <a:rPr lang="en-US" dirty="0"/>
                        <a:t>Axisymmetric, no axial variation</a:t>
                      </a:r>
                    </a:p>
                  </a:txBody>
                  <a:tcPr anchor="ctr"/>
                </a:tc>
                <a:extLst>
                  <a:ext uri="{0D108BD9-81ED-4DB2-BD59-A6C34878D82A}">
                    <a16:rowId xmlns:a16="http://schemas.microsoft.com/office/drawing/2014/main" val="10002"/>
                  </a:ext>
                </a:extLst>
              </a:tr>
              <a:tr h="370840">
                <a:tc>
                  <a:txBody>
                    <a:bodyPr/>
                    <a:lstStyle/>
                    <a:p>
                      <a:pPr algn="ctr"/>
                      <a:r>
                        <a:rPr lang="en-US" dirty="0"/>
                        <a:t>1.5D transient</a:t>
                      </a:r>
                    </a:p>
                  </a:txBody>
                  <a:tcPr anchor="ctr"/>
                </a:tc>
                <a:tc>
                  <a:txBody>
                    <a:bodyPr/>
                    <a:lstStyle/>
                    <a:p>
                      <a:pPr algn="ctr"/>
                      <a:r>
                        <a:rPr lang="en-US" dirty="0"/>
                        <a:t>FEM, FD, FV with multiple slices</a:t>
                      </a:r>
                    </a:p>
                  </a:txBody>
                  <a:tcPr anchor="ctr"/>
                </a:tc>
                <a:tc>
                  <a:txBody>
                    <a:bodyPr/>
                    <a:lstStyle/>
                    <a:p>
                      <a:pPr algn="ctr"/>
                      <a:r>
                        <a:rPr lang="en-US" dirty="0"/>
                        <a:t>Axisymmetric, no axial variation</a:t>
                      </a:r>
                    </a:p>
                  </a:txBody>
                  <a:tcPr anchor="ctr"/>
                </a:tc>
                <a:extLst>
                  <a:ext uri="{0D108BD9-81ED-4DB2-BD59-A6C34878D82A}">
                    <a16:rowId xmlns:a16="http://schemas.microsoft.com/office/drawing/2014/main" val="10003"/>
                  </a:ext>
                </a:extLst>
              </a:tr>
              <a:tr h="370840">
                <a:tc>
                  <a:txBody>
                    <a:bodyPr/>
                    <a:lstStyle/>
                    <a:p>
                      <a:pPr algn="ctr"/>
                      <a:r>
                        <a:rPr lang="en-US" dirty="0"/>
                        <a:t>2D transient, smeared pellets</a:t>
                      </a:r>
                    </a:p>
                  </a:txBody>
                  <a:tcPr anchor="ctr"/>
                </a:tc>
                <a:tc>
                  <a:txBody>
                    <a:bodyPr/>
                    <a:lstStyle/>
                    <a:p>
                      <a:pPr algn="ctr"/>
                      <a:r>
                        <a:rPr lang="en-US" dirty="0"/>
                        <a:t>FEM, FD, FV</a:t>
                      </a:r>
                    </a:p>
                  </a:txBody>
                  <a:tcPr anchor="ctr"/>
                </a:tc>
                <a:tc>
                  <a:txBody>
                    <a:bodyPr/>
                    <a:lstStyle/>
                    <a:p>
                      <a:pPr algn="ctr"/>
                      <a:r>
                        <a:rPr lang="en-US" dirty="0"/>
                        <a:t>Axisymmetric,</a:t>
                      </a:r>
                      <a:r>
                        <a:rPr lang="en-US" baseline="0" dirty="0"/>
                        <a:t> fuel pellets act as one body, fuel pellets are perfect cylinders</a:t>
                      </a:r>
                      <a:endParaRPr lang="en-US" dirty="0"/>
                    </a:p>
                  </a:txBody>
                  <a:tcPr anchor="ctr"/>
                </a:tc>
                <a:extLst>
                  <a:ext uri="{0D108BD9-81ED-4DB2-BD59-A6C34878D82A}">
                    <a16:rowId xmlns:a16="http://schemas.microsoft.com/office/drawing/2014/main" val="10004"/>
                  </a:ext>
                </a:extLst>
              </a:tr>
              <a:tr h="370840">
                <a:tc>
                  <a:txBody>
                    <a:bodyPr/>
                    <a:lstStyle/>
                    <a:p>
                      <a:pPr algn="ctr"/>
                      <a:r>
                        <a:rPr lang="en-US" dirty="0"/>
                        <a:t>2D transient, discrete pellets</a:t>
                      </a:r>
                    </a:p>
                  </a:txBody>
                  <a:tcPr anchor="ctr"/>
                </a:tc>
                <a:tc>
                  <a:txBody>
                    <a:bodyPr/>
                    <a:lstStyle/>
                    <a:p>
                      <a:pPr algn="ctr"/>
                      <a:r>
                        <a:rPr lang="en-US" dirty="0"/>
                        <a:t>FEM, FV</a:t>
                      </a:r>
                    </a:p>
                  </a:txBody>
                  <a:tcPr anchor="ctr"/>
                </a:tc>
                <a:tc>
                  <a:txBody>
                    <a:bodyPr/>
                    <a:lstStyle/>
                    <a:p>
                      <a:pPr algn="ctr"/>
                      <a:r>
                        <a:rPr lang="en-US" dirty="0"/>
                        <a:t>Axisymmetric</a:t>
                      </a:r>
                    </a:p>
                  </a:txBody>
                  <a:tcPr anchor="ctr"/>
                </a:tc>
                <a:extLst>
                  <a:ext uri="{0D108BD9-81ED-4DB2-BD59-A6C34878D82A}">
                    <a16:rowId xmlns:a16="http://schemas.microsoft.com/office/drawing/2014/main" val="10005"/>
                  </a:ext>
                </a:extLst>
              </a:tr>
              <a:tr h="370840">
                <a:tc>
                  <a:txBody>
                    <a:bodyPr/>
                    <a:lstStyle/>
                    <a:p>
                      <a:pPr algn="ctr"/>
                      <a:r>
                        <a:rPr lang="en-US" dirty="0"/>
                        <a:t>3D</a:t>
                      </a:r>
                      <a:r>
                        <a:rPr lang="en-US" baseline="0" dirty="0"/>
                        <a:t> transient</a:t>
                      </a:r>
                      <a:endParaRPr lang="en-US" dirty="0"/>
                    </a:p>
                  </a:txBody>
                  <a:tcPr anchor="ctr"/>
                </a:tc>
                <a:tc>
                  <a:txBody>
                    <a:bodyPr/>
                    <a:lstStyle/>
                    <a:p>
                      <a:pPr algn="ctr"/>
                      <a:r>
                        <a:rPr lang="en-US" dirty="0"/>
                        <a:t>FEM, FV</a:t>
                      </a:r>
                    </a:p>
                  </a:txBody>
                  <a:tcPr anchor="ctr"/>
                </a:tc>
                <a:tc>
                  <a:txBody>
                    <a:bodyPr/>
                    <a:lstStyle/>
                    <a:p>
                      <a:pPr algn="ctr"/>
                      <a:r>
                        <a:rPr lang="en-US" dirty="0"/>
                        <a:t>You have a big computer</a:t>
                      </a:r>
                    </a:p>
                  </a:txBody>
                  <a:tcPr anchor="ctr"/>
                </a:tc>
                <a:extLst>
                  <a:ext uri="{0D108BD9-81ED-4DB2-BD59-A6C34878D82A}">
                    <a16:rowId xmlns:a16="http://schemas.microsoft.com/office/drawing/2014/main" val="10006"/>
                  </a:ext>
                </a:extLst>
              </a:tr>
            </a:tbl>
          </a:graphicData>
        </a:graphic>
      </p:graphicFrame>
      <p:sp>
        <p:nvSpPr>
          <p:cNvPr id="6" name="TextBox 5">
            <a:extLst>
              <a:ext uri="{FF2B5EF4-FFF2-40B4-BE49-F238E27FC236}">
                <a16:creationId xmlns:a16="http://schemas.microsoft.com/office/drawing/2014/main" id="{85D9A700-B6B0-F34B-A5FA-0537A307E68E}"/>
              </a:ext>
            </a:extLst>
          </p:cNvPr>
          <p:cNvSpPr txBox="1"/>
          <p:nvPr/>
        </p:nvSpPr>
        <p:spPr>
          <a:xfrm>
            <a:off x="2756452" y="5987019"/>
            <a:ext cx="6679096" cy="369332"/>
          </a:xfrm>
          <a:prstGeom prst="rect">
            <a:avLst/>
          </a:prstGeom>
          <a:noFill/>
        </p:spPr>
        <p:txBody>
          <a:bodyPr wrap="square" rtlCol="0">
            <a:spAutoFit/>
          </a:bodyPr>
          <a:lstStyle/>
          <a:p>
            <a:pPr algn="ctr"/>
            <a:r>
              <a:rPr lang="en-US" dirty="0"/>
              <a:t>Each numerical solution can be solved explicitly or implicitly</a:t>
            </a:r>
          </a:p>
        </p:txBody>
      </p:sp>
    </p:spTree>
    <p:extLst>
      <p:ext uri="{BB962C8B-B14F-4D97-AF65-F5344CB8AC3E}">
        <p14:creationId xmlns:p14="http://schemas.microsoft.com/office/powerpoint/2010/main" val="4197513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CAF7-172C-2E4F-B74E-3E2CD5E4CE98}"/>
              </a:ext>
            </a:extLst>
          </p:cNvPr>
          <p:cNvSpPr>
            <a:spLocks noGrp="1"/>
          </p:cNvSpPr>
          <p:nvPr>
            <p:ph type="title"/>
          </p:nvPr>
        </p:nvSpPr>
        <p:spPr/>
        <p:txBody>
          <a:bodyPr/>
          <a:lstStyle/>
          <a:p>
            <a:r>
              <a:rPr lang="en-US" dirty="0"/>
              <a:t>Solving with fuel performance codes</a:t>
            </a:r>
          </a:p>
        </p:txBody>
      </p:sp>
      <p:sp>
        <p:nvSpPr>
          <p:cNvPr id="3" name="Content Placeholder 2">
            <a:extLst>
              <a:ext uri="{FF2B5EF4-FFF2-40B4-BE49-F238E27FC236}">
                <a16:creationId xmlns:a16="http://schemas.microsoft.com/office/drawing/2014/main" id="{28192AE3-4FBC-A748-8A56-E9A7906A9A75}"/>
              </a:ext>
            </a:extLst>
          </p:cNvPr>
          <p:cNvSpPr>
            <a:spLocks noGrp="1"/>
          </p:cNvSpPr>
          <p:nvPr>
            <p:ph idx="1"/>
          </p:nvPr>
        </p:nvSpPr>
        <p:spPr>
          <a:xfrm>
            <a:off x="609601" y="2160495"/>
            <a:ext cx="6215270" cy="3965670"/>
          </a:xfrm>
        </p:spPr>
        <p:txBody>
          <a:bodyPr>
            <a:normAutofit/>
          </a:bodyPr>
          <a:lstStyle/>
          <a:p>
            <a:r>
              <a:rPr lang="en-US" dirty="0"/>
              <a:t>Fuel performance codes primarily use either finite difference or finite element</a:t>
            </a:r>
          </a:p>
          <a:p>
            <a:r>
              <a:rPr lang="en-US" dirty="0"/>
              <a:t>The earliest fuel performance codes solved the heat equation in 1.5D using finite difference (with multiple axial slices)</a:t>
            </a:r>
          </a:p>
          <a:p>
            <a:r>
              <a:rPr lang="en-US" dirty="0"/>
              <a:t>More modern codes have switched to finite element, due to more flexibility with geometry and boundary conditions</a:t>
            </a:r>
          </a:p>
          <a:p>
            <a:r>
              <a:rPr lang="en-US" dirty="0"/>
              <a:t>Finite volume is becoming an option</a:t>
            </a:r>
          </a:p>
          <a:p>
            <a:endParaRPr lang="en-US" dirty="0"/>
          </a:p>
        </p:txBody>
      </p:sp>
      <p:sp>
        <p:nvSpPr>
          <p:cNvPr id="4" name="Slide Number Placeholder 3">
            <a:extLst>
              <a:ext uri="{FF2B5EF4-FFF2-40B4-BE49-F238E27FC236}">
                <a16:creationId xmlns:a16="http://schemas.microsoft.com/office/drawing/2014/main" id="{B7A083E6-6C09-EF43-9E9C-9B40E8CD3636}"/>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pellettemp_cladmises_westpower_MPS_full.png">
            <a:extLst>
              <a:ext uri="{FF2B5EF4-FFF2-40B4-BE49-F238E27FC236}">
                <a16:creationId xmlns:a16="http://schemas.microsoft.com/office/drawing/2014/main" id="{A4834DCC-8383-AF4A-BC2C-0458FB9CC91F}"/>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80569" y="2478156"/>
            <a:ext cx="5611431" cy="3156042"/>
          </a:xfrm>
          <a:prstGeom prst="rect">
            <a:avLst/>
          </a:prstGeom>
          <a:ln>
            <a:noFill/>
          </a:ln>
          <a:effectLst/>
        </p:spPr>
      </p:pic>
    </p:spTree>
    <p:extLst>
      <p:ext uri="{BB962C8B-B14F-4D97-AF65-F5344CB8AC3E}">
        <p14:creationId xmlns:p14="http://schemas.microsoft.com/office/powerpoint/2010/main" val="3481059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C41D0-CD90-604D-9421-ABA9845A448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F6ED727-E738-BB4E-9468-91EA4903D3C0}"/>
              </a:ext>
            </a:extLst>
          </p:cNvPr>
          <p:cNvSpPr>
            <a:spLocks noGrp="1"/>
          </p:cNvSpPr>
          <p:nvPr>
            <p:ph idx="1"/>
          </p:nvPr>
        </p:nvSpPr>
        <p:spPr/>
        <p:txBody>
          <a:bodyPr/>
          <a:lstStyle/>
          <a:p>
            <a:r>
              <a:rPr lang="en-US" dirty="0"/>
              <a:t>The heat equation can be solved using numerical methods</a:t>
            </a:r>
          </a:p>
          <a:p>
            <a:r>
              <a:rPr lang="en-US" dirty="0"/>
              <a:t>Explicit or implicit time integration can be used</a:t>
            </a:r>
          </a:p>
          <a:p>
            <a:r>
              <a:rPr lang="en-US" dirty="0"/>
              <a:t>Spatial derivative solution methods divide the domain up into smaller pieces</a:t>
            </a:r>
          </a:p>
          <a:p>
            <a:pPr lvl="1"/>
            <a:r>
              <a:rPr lang="en-US" dirty="0"/>
              <a:t>Finite difference</a:t>
            </a:r>
          </a:p>
          <a:p>
            <a:pPr lvl="1"/>
            <a:r>
              <a:rPr lang="en-US" dirty="0"/>
              <a:t>Finite volume</a:t>
            </a:r>
          </a:p>
          <a:p>
            <a:pPr lvl="1"/>
            <a:r>
              <a:rPr lang="en-US" dirty="0"/>
              <a:t>Finite element</a:t>
            </a:r>
          </a:p>
          <a:p>
            <a:r>
              <a:rPr lang="en-US" dirty="0"/>
              <a:t>Each discretization has strengths/weaknesses</a:t>
            </a:r>
          </a:p>
          <a:p>
            <a:r>
              <a:rPr lang="en-US" dirty="0"/>
              <a:t>Finite element is primary method for high fidelity fuel performance codes</a:t>
            </a:r>
          </a:p>
        </p:txBody>
      </p:sp>
      <p:sp>
        <p:nvSpPr>
          <p:cNvPr id="4" name="Slide Number Placeholder 3">
            <a:extLst>
              <a:ext uri="{FF2B5EF4-FFF2-40B4-BE49-F238E27FC236}">
                <a16:creationId xmlns:a16="http://schemas.microsoft.com/office/drawing/2014/main" id="{4CC3667D-0DF5-C145-A246-FEF9A6035D1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817537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4A42-F8E4-245E-6766-9773A4E15879}"/>
              </a:ext>
            </a:extLst>
          </p:cNvPr>
          <p:cNvSpPr>
            <a:spLocks noGrp="1"/>
          </p:cNvSpPr>
          <p:nvPr>
            <p:ph type="title"/>
          </p:nvPr>
        </p:nvSpPr>
        <p:spPr/>
        <p:txBody>
          <a:bodyPr/>
          <a:lstStyle/>
          <a:p>
            <a:r>
              <a:rPr lang="en-US" dirty="0"/>
              <a:t>End of Module 1</a:t>
            </a:r>
          </a:p>
        </p:txBody>
      </p:sp>
      <p:sp>
        <p:nvSpPr>
          <p:cNvPr id="3" name="Content Placeholder 2">
            <a:extLst>
              <a:ext uri="{FF2B5EF4-FFF2-40B4-BE49-F238E27FC236}">
                <a16:creationId xmlns:a16="http://schemas.microsoft.com/office/drawing/2014/main" id="{C3EEDBB3-E754-F4CA-7BD6-785A960A55C5}"/>
              </a:ext>
            </a:extLst>
          </p:cNvPr>
          <p:cNvSpPr>
            <a:spLocks noGrp="1"/>
          </p:cNvSpPr>
          <p:nvPr>
            <p:ph idx="1"/>
          </p:nvPr>
        </p:nvSpPr>
        <p:spPr/>
        <p:txBody>
          <a:bodyPr/>
          <a:lstStyle/>
          <a:p>
            <a:r>
              <a:rPr lang="en-US" dirty="0"/>
              <a:t>Problem session on Tuesday 21st</a:t>
            </a:r>
          </a:p>
          <a:p>
            <a:r>
              <a:rPr lang="en-US" dirty="0"/>
              <a:t>Exam on 23rd</a:t>
            </a:r>
            <a:endParaRPr lang="en-US" baseline="30000" dirty="0"/>
          </a:p>
          <a:p>
            <a:r>
              <a:rPr lang="en-US" dirty="0"/>
              <a:t>Exam to be completed during class period</a:t>
            </a:r>
          </a:p>
          <a:p>
            <a:pPr lvl="1"/>
            <a:r>
              <a:rPr lang="en-US" dirty="0"/>
              <a:t>bring calculators, can use your own paper or what I provide</a:t>
            </a:r>
          </a:p>
          <a:p>
            <a:r>
              <a:rPr lang="en-US" dirty="0"/>
              <a:t>Reminder of office hours on Wednesdays at 9am</a:t>
            </a:r>
          </a:p>
          <a:p>
            <a:r>
              <a:rPr lang="en-US" dirty="0"/>
              <a:t>Reminder of slack channel for rapid communication</a:t>
            </a:r>
          </a:p>
          <a:p>
            <a:r>
              <a:rPr lang="en-US" dirty="0"/>
              <a:t>Will schedule exams with distance students</a:t>
            </a:r>
          </a:p>
          <a:p>
            <a:endParaRPr lang="en-US" dirty="0"/>
          </a:p>
          <a:p>
            <a:r>
              <a:rPr lang="en-US" dirty="0"/>
              <a:t>Cheat sheet for exam: one page, one sided, turned in with exam</a:t>
            </a:r>
          </a:p>
          <a:p>
            <a:endParaRPr lang="en-US" dirty="0"/>
          </a:p>
        </p:txBody>
      </p:sp>
      <p:sp>
        <p:nvSpPr>
          <p:cNvPr id="4" name="Slide Number Placeholder 3">
            <a:extLst>
              <a:ext uri="{FF2B5EF4-FFF2-40B4-BE49-F238E27FC236}">
                <a16:creationId xmlns:a16="http://schemas.microsoft.com/office/drawing/2014/main" id="{11F541C3-66A8-8EEE-F921-8CCF8D67EA80}"/>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96432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056C3-0DFF-9E16-0103-1633DF0E6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948A5-E69D-3786-7B0C-5C7F507E79AF}"/>
              </a:ext>
            </a:extLst>
          </p:cNvPr>
          <p:cNvSpPr>
            <a:spLocks noGrp="1"/>
          </p:cNvSpPr>
          <p:nvPr>
            <p:ph type="title"/>
          </p:nvPr>
        </p:nvSpPr>
        <p:spPr/>
        <p:txBody>
          <a:bodyPr/>
          <a:lstStyle/>
          <a:p>
            <a:r>
              <a:rPr lang="en-US" dirty="0"/>
              <a:t>Thermal Operational Limits</a:t>
            </a:r>
          </a:p>
        </p:txBody>
      </p:sp>
      <p:sp>
        <p:nvSpPr>
          <p:cNvPr id="4" name="Slide Number Placeholder 3">
            <a:extLst>
              <a:ext uri="{FF2B5EF4-FFF2-40B4-BE49-F238E27FC236}">
                <a16:creationId xmlns:a16="http://schemas.microsoft.com/office/drawing/2014/main" id="{F839F550-0A79-22FD-B88A-BD66CA4A1E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2069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Thermal Operational Limits</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Thermal limits are prescribed for normal operation and accident conditions, with the goal of avoiding fuel damage</a:t>
            </a:r>
          </a:p>
          <a:p>
            <a:r>
              <a:rPr lang="en-US" sz="2000" dirty="0"/>
              <a:t>Operational limits provide an envelope under which fuel failure will not occur</a:t>
            </a:r>
          </a:p>
          <a:p>
            <a:r>
              <a:rPr lang="en-US" sz="2000" dirty="0"/>
              <a:t>LHR limits</a:t>
            </a:r>
          </a:p>
          <a:p>
            <a:r>
              <a:rPr lang="en-US" sz="2000" dirty="0"/>
              <a:t>Centerline temperature limits</a:t>
            </a:r>
          </a:p>
          <a:p>
            <a:r>
              <a:rPr lang="en-US" sz="2000" dirty="0"/>
              <a:t>Critical Heat Flux (CHF)</a:t>
            </a:r>
          </a:p>
          <a:p>
            <a:r>
              <a:rPr lang="en-US" sz="2000" dirty="0"/>
              <a:t>The CHF is the heat flux at which boiling ceases to be an effective form of transferring heat from a solid surface to a liquid</a:t>
            </a:r>
          </a:p>
        </p:txBody>
      </p:sp>
      <p:sp>
        <p:nvSpPr>
          <p:cNvPr id="4" name="Content Placeholder 3">
            <a:extLst>
              <a:ext uri="{FF2B5EF4-FFF2-40B4-BE49-F238E27FC236}">
                <a16:creationId xmlns:a16="http://schemas.microsoft.com/office/drawing/2014/main" id="{EEE40D5E-9BC0-204C-A149-012EDCF138E9}"/>
              </a:ext>
            </a:extLst>
          </p:cNvPr>
          <p:cNvSpPr>
            <a:spLocks noGrp="1"/>
          </p:cNvSpPr>
          <p:nvPr>
            <p:ph sz="half" idx="2"/>
          </p:nvPr>
        </p:nvSpPr>
        <p:spPr/>
        <p:txBody>
          <a:bodyPr/>
          <a:lstStyle/>
          <a:p>
            <a:r>
              <a:rPr lang="en-US" sz="2000" dirty="0"/>
              <a:t>As the coolant temperature increases, the mode of heat transfer changes</a:t>
            </a:r>
          </a:p>
          <a:p>
            <a:r>
              <a:rPr lang="en-US" sz="2000" dirty="0"/>
              <a:t>A boiling curve can be determined experimentally by increasing the temperature and measuring heat flux to the liquid</a:t>
            </a:r>
          </a:p>
          <a:p>
            <a:r>
              <a:rPr lang="en-US" sz="2000" dirty="0"/>
              <a:t>Nucleate boiling is a type of boiling that takes place when the surface temperature is hotter than the saturated fluid temperature</a:t>
            </a:r>
          </a:p>
          <a:p>
            <a:endParaRPr lang="en-US" sz="2000" dirty="0"/>
          </a:p>
        </p:txBody>
      </p:sp>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86475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a:xfrm>
                <a:off x="609599" y="1968501"/>
                <a:ext cx="5892088" cy="4157663"/>
              </a:xfrm>
            </p:spPr>
            <p:txBody>
              <a:bodyPr/>
              <a:lstStyle/>
              <a:p>
                <a:r>
                  <a:rPr lang="en-US" sz="2000" dirty="0"/>
                  <a:t>In the single-phase mode (region I), flux is driven by temperature difference between the outer cladding surface and the coolant</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𝑞</m:t>
                      </m:r>
                      <m:r>
                        <a:rPr lang="en-US" sz="1800" b="0" i="1" smtClean="0">
                          <a:latin typeface="Cambria Math" panose="02040503050406030204" pitchFamily="18" charset="0"/>
                        </a:rPr>
                        <m:t>=</m:t>
                      </m:r>
                      <m:r>
                        <a:rPr lang="en-US" sz="1800" b="0" i="1" smtClean="0">
                          <a:latin typeface="Cambria Math" panose="02040503050406030204" pitchFamily="18" charset="0"/>
                        </a:rPr>
                        <m:t>h</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𝐶𝑂</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𝑇</m:t>
                          </m:r>
                        </m:e>
                        <m:sub>
                          <m:r>
                            <a:rPr lang="en-US" sz="1800" b="0" i="1" smtClean="0">
                              <a:latin typeface="Cambria Math" panose="02040503050406030204" pitchFamily="18" charset="0"/>
                            </a:rPr>
                            <m:t>𝑐𝑜𝑜𝑙</m:t>
                          </m:r>
                        </m:sub>
                      </m:sSub>
                      <m:r>
                        <a:rPr lang="en-US" sz="1800" b="0" i="1" smtClean="0">
                          <a:latin typeface="Cambria Math" panose="02040503050406030204" pitchFamily="18" charset="0"/>
                        </a:rPr>
                        <m:t>)</m:t>
                      </m:r>
                    </m:oMath>
                  </m:oMathPara>
                </a14:m>
                <a:endParaRPr lang="en-US" sz="1800" dirty="0"/>
              </a:p>
              <a:p>
                <a:r>
                  <a:rPr lang="en-US" sz="2000" dirty="0"/>
                  <a:t>The heat transfer coefficient can be determined by the Dittus-Boelter equation:</a:t>
                </a:r>
              </a:p>
              <a:p>
                <a:pPr marL="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h</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𝑒𝑞</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𝑘</m:t>
                              </m:r>
                            </m:e>
                            <m:sub>
                              <m:r>
                                <a:rPr lang="en-US" sz="1800" b="0" i="1" smtClean="0">
                                  <a:latin typeface="Cambria Math" panose="02040503050406030204" pitchFamily="18" charset="0"/>
                                </a:rPr>
                                <m:t>𝑐𝑜𝑜𝑙</m:t>
                              </m:r>
                            </m:sub>
                          </m:sSub>
                        </m:den>
                      </m:f>
                      <m:r>
                        <a:rPr lang="en-US" sz="1800" b="0" i="1" smtClean="0">
                          <a:latin typeface="Cambria Math" panose="02040503050406030204" pitchFamily="18" charset="0"/>
                        </a:rPr>
                        <m:t>=0.023</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𝑅𝑒</m:t>
                          </m:r>
                        </m:e>
                        <m:sup>
                          <m:r>
                            <a:rPr lang="en-US" sz="1800" b="0" i="1" smtClean="0">
                              <a:latin typeface="Cambria Math" panose="02040503050406030204" pitchFamily="18" charset="0"/>
                            </a:rPr>
                            <m:t>0.8</m:t>
                          </m:r>
                        </m:sup>
                      </m:sSup>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𝑃𝑟</m:t>
                          </m:r>
                        </m:e>
                        <m:sup>
                          <m:r>
                            <a:rPr lang="en-US" sz="1800" b="0" i="1" smtClean="0">
                              <a:latin typeface="Cambria Math" panose="02040503050406030204" pitchFamily="18" charset="0"/>
                            </a:rPr>
                            <m:t>0.4</m:t>
                          </m:r>
                        </m:sup>
                      </m:sSup>
                    </m:oMath>
                  </m:oMathPara>
                </a14:m>
                <a:endParaRPr lang="en-US" sz="2000" b="0" dirty="0"/>
              </a:p>
              <a:p>
                <a:r>
                  <a:rPr lang="en-US" sz="2000" dirty="0"/>
                  <a:t>Re is the Reynolds number and </a:t>
                </a:r>
                <a:r>
                  <a:rPr lang="en-US" sz="2000" dirty="0" err="1"/>
                  <a:t>Pr</a:t>
                </a:r>
                <a:r>
                  <a:rPr lang="en-US" sz="2000" dirty="0"/>
                  <a:t> is the Prandtl number, </a:t>
                </a:r>
                <a:r>
                  <a:rPr lang="en-US" sz="2000" dirty="0" err="1"/>
                  <a:t>d</a:t>
                </a:r>
                <a:r>
                  <a:rPr lang="en-US" sz="2000" baseline="-25000" dirty="0" err="1"/>
                  <a:t>eq</a:t>
                </a:r>
                <a:r>
                  <a:rPr lang="en-US" sz="2000" dirty="0"/>
                  <a:t> is the equivalent diameter of the flow channel, </a:t>
                </a:r>
                <a:r>
                  <a:rPr lang="en-US" sz="2000" dirty="0" err="1"/>
                  <a:t>k</a:t>
                </a:r>
                <a:r>
                  <a:rPr lang="en-US" sz="2000" baseline="-25000" dirty="0" err="1"/>
                  <a:t>cool</a:t>
                </a:r>
                <a:r>
                  <a:rPr lang="en-US" sz="2000" dirty="0"/>
                  <a:t> is the coolant thermal cond.</a:t>
                </a:r>
              </a:p>
              <a:p>
                <a:r>
                  <a:rPr lang="en-US" sz="2000" dirty="0"/>
                  <a:t>We typically assuming a nominal value for h, but in reality, it is temperature dependent</a:t>
                </a:r>
              </a:p>
              <a:p>
                <a:endParaRPr lang="en-US" sz="2000" dirty="0"/>
              </a:p>
            </p:txBody>
          </p:sp>
        </mc:Choice>
        <mc:Fallback xmlns="">
          <p:sp>
            <p:nvSpPr>
              <p:cNvPr id="3" name="Content Placeholder 2">
                <a:extLst>
                  <a:ext uri="{FF2B5EF4-FFF2-40B4-BE49-F238E27FC236}">
                    <a16:creationId xmlns:a16="http://schemas.microsoft.com/office/drawing/2014/main" id="{7652A0B0-5F25-ED49-BEEF-DEFDBDDA3397}"/>
                  </a:ext>
                </a:extLst>
              </p:cNvPr>
              <p:cNvSpPr>
                <a:spLocks noGrp="1" noRot="1" noChangeAspect="1" noMove="1" noResize="1" noEditPoints="1" noAdjustHandles="1" noChangeArrowheads="1" noChangeShapeType="1" noTextEdit="1"/>
              </p:cNvSpPr>
              <p:nvPr>
                <p:ph sz="half" idx="1"/>
              </p:nvPr>
            </p:nvSpPr>
            <p:spPr>
              <a:xfrm>
                <a:off x="609599" y="1968501"/>
                <a:ext cx="5892088" cy="4157663"/>
              </a:xfrm>
              <a:blipFill>
                <a:blip r:embed="rId2"/>
                <a:stretch>
                  <a:fillRect l="-860" t="-915" r="-1075" b="-1036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8" name="Picture 4" descr="undefined">
            <a:extLst>
              <a:ext uri="{FF2B5EF4-FFF2-40B4-BE49-F238E27FC236}">
                <a16:creationId xmlns:a16="http://schemas.microsoft.com/office/drawing/2014/main" id="{64C6A627-3F87-03FB-52FF-E55679886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185" y="1857652"/>
            <a:ext cx="4237217" cy="428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6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a:xfrm>
                <a:off x="609600" y="1968501"/>
                <a:ext cx="5486400" cy="4157663"/>
              </a:xfrm>
            </p:spPr>
            <p:txBody>
              <a:bodyPr/>
              <a:lstStyle/>
              <a:p>
                <a:r>
                  <a:rPr lang="en-US" sz="2000" dirty="0"/>
                  <a:t>At point A, the onset of nucleate boiling provides greater heat transfer to the coolant</a:t>
                </a:r>
              </a:p>
              <a:p>
                <a:r>
                  <a:rPr lang="en-US" sz="2000" dirty="0"/>
                  <a:t>Typical nucleate boiling correlation relating heat flux and temperature is: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2</m:t>
                                  </m:r>
                                </m:sup>
                              </m:sSup>
                            </m:den>
                          </m:f>
                        </m:e>
                      </m:d>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𝐶𝑂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𝑐𝑜𝑜𝑙</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4</m:t>
                          </m:r>
                        </m:sup>
                      </m:sSup>
                    </m:oMath>
                  </m:oMathPara>
                </a14:m>
                <a:endParaRPr lang="en-US" sz="2000" dirty="0"/>
              </a:p>
              <a:p>
                <a:r>
                  <a:rPr lang="en-US" sz="2000" dirty="0"/>
                  <a:t>Heat transfer mechanism is more complex in this region with two distinct phases</a:t>
                </a:r>
              </a:p>
              <a:p>
                <a:r>
                  <a:rPr lang="en-US" sz="2000" dirty="0"/>
                  <a:t>At a critical point, C, the bubbles coalesce, and a continuous film of steam starts to form</a:t>
                </a:r>
              </a:p>
              <a:p>
                <a:r>
                  <a:rPr lang="en-US" sz="2000" dirty="0"/>
                  <a:t>Point C is known as the critical heat flux</a:t>
                </a:r>
              </a:p>
            </p:txBody>
          </p:sp>
        </mc:Choice>
        <mc:Fallback xmlns="">
          <p:sp>
            <p:nvSpPr>
              <p:cNvPr id="3" name="Content Placeholder 2">
                <a:extLst>
                  <a:ext uri="{FF2B5EF4-FFF2-40B4-BE49-F238E27FC236}">
                    <a16:creationId xmlns:a16="http://schemas.microsoft.com/office/drawing/2014/main" id="{7652A0B0-5F25-ED49-BEEF-DEFDBDDA3397}"/>
                  </a:ext>
                </a:extLst>
              </p:cNvPr>
              <p:cNvSpPr>
                <a:spLocks noGrp="1" noRot="1" noChangeAspect="1" noMove="1" noResize="1" noEditPoints="1" noAdjustHandles="1" noChangeArrowheads="1" noChangeShapeType="1" noTextEdit="1"/>
              </p:cNvSpPr>
              <p:nvPr>
                <p:ph sz="half" idx="1"/>
              </p:nvPr>
            </p:nvSpPr>
            <p:spPr>
              <a:xfrm>
                <a:off x="609600" y="1968501"/>
                <a:ext cx="5486400" cy="4157663"/>
              </a:xfrm>
              <a:blipFill>
                <a:blip r:embed="rId2"/>
                <a:stretch>
                  <a:fillRect l="-924" t="-915" r="-23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2" descr="Pool Boiling Curve - an overview | ScienceDirect Topics">
            <a:extLst>
              <a:ext uri="{FF2B5EF4-FFF2-40B4-BE49-F238E27FC236}">
                <a16:creationId xmlns:a16="http://schemas.microsoft.com/office/drawing/2014/main" id="{E0EB0BC3-099F-7946-BB22-A6F9BB2C370C}"/>
              </a:ext>
            </a:extLst>
          </p:cNvPr>
          <p:cNvPicPr>
            <a:picLocks noGrp="1" noChangeAspect="1" noChangeArrowheads="1"/>
          </p:cNvPicPr>
          <p:nvPr>
            <p:ph sz="half" idx="2"/>
          </p:nvPr>
        </p:nvPicPr>
        <p:blipFill>
          <a:blip r:embed="rId3">
            <a:extLst>
              <a:ext uri="{28A0092B-C50C-407E-A947-70E740481C1C}">
                <a14:useLocalDpi xmlns:a14="http://schemas.microsoft.com/office/drawing/2010/main"/>
              </a:ext>
            </a:extLst>
          </a:blip>
          <a:srcRect/>
          <a:stretch>
            <a:fillRect/>
          </a:stretch>
        </p:blipFill>
        <p:spPr bwMode="auto">
          <a:xfrm>
            <a:off x="6420678" y="2327086"/>
            <a:ext cx="537799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60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p:txBody>
          <a:bodyPr/>
          <a:lstStyle/>
          <a:p>
            <a:r>
              <a:rPr lang="en-US" sz="2000" dirty="0"/>
              <a:t>Transition boiling is an oscillating mixture of nucleate and film boiling</a:t>
            </a:r>
          </a:p>
          <a:p>
            <a:r>
              <a:rPr lang="en-US" sz="2000" dirty="0"/>
              <a:t>Beyond point D the rod is ”coated” in steam and the heat flux is dramatically reduced</a:t>
            </a:r>
          </a:p>
          <a:p>
            <a:r>
              <a:rPr lang="en-US" sz="2000" dirty="0"/>
              <a:t>The heat transfer coefficient from cladding to steam is much lower than from cladding to water</a:t>
            </a:r>
          </a:p>
          <a:p>
            <a:r>
              <a:rPr lang="en-US" sz="2000" dirty="0" err="1"/>
              <a:t>T</a:t>
            </a:r>
            <a:r>
              <a:rPr lang="en-US" sz="2000" baseline="-25000" dirty="0" err="1"/>
              <a:t>sat</a:t>
            </a:r>
            <a:r>
              <a:rPr lang="en-US" sz="2000" dirty="0"/>
              <a:t> is the saturation temperature, which is fixed for a given pressure, whereas the coolant temperature (</a:t>
            </a:r>
            <a:r>
              <a:rPr lang="en-US" sz="2000" dirty="0" err="1"/>
              <a:t>T</a:t>
            </a:r>
            <a:r>
              <a:rPr lang="en-US" sz="2000" baseline="-25000" dirty="0" err="1"/>
              <a:t>cool</a:t>
            </a:r>
            <a:r>
              <a:rPr lang="en-US" sz="2000" dirty="0"/>
              <a:t>) increases</a:t>
            </a:r>
          </a:p>
          <a:p>
            <a:r>
              <a:rPr lang="en-US" sz="2000" dirty="0"/>
              <a:t>Beyond point D, film boiling can occur</a:t>
            </a:r>
          </a:p>
        </p:txBody>
      </p:sp>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2" descr="Pool Boiling Curve - an overview | ScienceDirect Topics">
            <a:extLst>
              <a:ext uri="{FF2B5EF4-FFF2-40B4-BE49-F238E27FC236}">
                <a16:creationId xmlns:a16="http://schemas.microsoft.com/office/drawing/2014/main" id="{E0EB0BC3-099F-7946-BB22-A6F9BB2C370C}"/>
              </a:ext>
            </a:extLst>
          </p:cNvPr>
          <p:cNvPicPr>
            <a:picLocks noGrp="1" noChangeAspect="1" noChangeArrowheads="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6096001" y="2327086"/>
            <a:ext cx="537799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91663"/>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2178</TotalTime>
  <Words>2550</Words>
  <Application>Microsoft Macintosh PowerPoint</Application>
  <PresentationFormat>Widescreen</PresentationFormat>
  <Paragraphs>324</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ElsevierSans</vt:lpstr>
      <vt:lpstr>Times New Roman</vt:lpstr>
      <vt:lpstr>NCStateU-horizontal-left-logo</vt:lpstr>
      <vt:lpstr>Nuclear Fuel Performance</vt:lpstr>
      <vt:lpstr>Last Time</vt:lpstr>
      <vt:lpstr>Review of Assumptions</vt:lpstr>
      <vt:lpstr>Thermal Operational Limits</vt:lpstr>
      <vt:lpstr>Thermal Operational Limits</vt:lpstr>
      <vt:lpstr>Critical Heat Flux</vt:lpstr>
      <vt:lpstr>Critical Heat Flux</vt:lpstr>
      <vt:lpstr>Departure from Nucleate Boiling</vt:lpstr>
      <vt:lpstr>Critical Heat Flux</vt:lpstr>
      <vt:lpstr>DNBR</vt:lpstr>
      <vt:lpstr>Thermal conductivity</vt:lpstr>
      <vt:lpstr>Phonons</vt:lpstr>
      <vt:lpstr>Phonon Scattering</vt:lpstr>
      <vt:lpstr>Thermal Conductivity with Porosity</vt:lpstr>
      <vt:lpstr>Thermal Conductivity with Burnup</vt:lpstr>
      <vt:lpstr>Numerical Solve</vt:lpstr>
      <vt:lpstr>The most accurate solution is numerical, in 3D, requires modeling the entire core, and is multi-physics</vt:lpstr>
      <vt:lpstr>For numerical solutions, deal with discretization in space/time</vt:lpstr>
      <vt:lpstr>Forward Euler</vt:lpstr>
      <vt:lpstr>Forward Euler</vt:lpstr>
      <vt:lpstr>Backwards Euler</vt:lpstr>
      <vt:lpstr>Explicit vs Implicit</vt:lpstr>
      <vt:lpstr>Stiff Equations</vt:lpstr>
      <vt:lpstr>Example Problem</vt:lpstr>
      <vt:lpstr>Example Problem</vt:lpstr>
      <vt:lpstr>Spatial discretization</vt:lpstr>
      <vt:lpstr>Spatial resolution</vt:lpstr>
      <vt:lpstr>Finite Difference</vt:lpstr>
      <vt:lpstr>Finite Volume</vt:lpstr>
      <vt:lpstr>Finite Element</vt:lpstr>
      <vt:lpstr>Spatial resolution</vt:lpstr>
      <vt:lpstr>Different Fuel Performance Problems</vt:lpstr>
      <vt:lpstr>Numerical Approaches to Different Fuel Performance Problems</vt:lpstr>
      <vt:lpstr>Heat equation solution approach summary</vt:lpstr>
      <vt:lpstr>Solving with fuel performance codes</vt:lpstr>
      <vt:lpstr>Summary</vt:lpstr>
      <vt:lpstr>End of Module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Beeler</dc:creator>
  <cp:lastModifiedBy>Benjamin Beeler</cp:lastModifiedBy>
  <cp:revision>26</cp:revision>
  <dcterms:created xsi:type="dcterms:W3CDTF">2023-01-13T17:44:27Z</dcterms:created>
  <dcterms:modified xsi:type="dcterms:W3CDTF">2025-01-16T17:27:48Z</dcterms:modified>
</cp:coreProperties>
</file>